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81"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A29CE6-12C6-4F0E-ABFF-BE84135237E4}"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605170-1546-4EB4-A946-DD6CB976C58A}" type="slidenum">
              <a:rPr lang="en-US" smtClean="0"/>
              <a:t>‹#›</a:t>
            </a:fld>
            <a:endParaRPr lang="en-US"/>
          </a:p>
        </p:txBody>
      </p:sp>
    </p:spTree>
    <p:extLst>
      <p:ext uri="{BB962C8B-B14F-4D97-AF65-F5344CB8AC3E}">
        <p14:creationId xmlns:p14="http://schemas.microsoft.com/office/powerpoint/2010/main" val="1677992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ltLang="en-US"/>
              <a:t>RTI, Mumbai</a:t>
            </a:r>
          </a:p>
        </p:txBody>
      </p:sp>
      <p:sp>
        <p:nvSpPr>
          <p:cNvPr id="6" name="Rectangle 7"/>
          <p:cNvSpPr>
            <a:spLocks noGrp="1" noChangeArrowheads="1"/>
          </p:cNvSpPr>
          <p:nvPr>
            <p:ph type="sldNum" sz="quarter" idx="5"/>
          </p:nvPr>
        </p:nvSpPr>
        <p:spPr>
          <a:ln/>
        </p:spPr>
        <p:txBody>
          <a:bodyPr/>
          <a:lstStyle/>
          <a:p>
            <a:fld id="{597732A2-B0EA-434A-9D3C-D82C62B9D0B3}" type="slidenum">
              <a:rPr lang="en-US" altLang="en-US"/>
              <a:pPr/>
              <a:t>2</a:t>
            </a:fld>
            <a:endParaRPr lang="en-US" alt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05170-1546-4EB4-A946-DD6CB976C58A}" type="slidenum">
              <a:rPr lang="en-US" smtClean="0"/>
              <a:t>11</a:t>
            </a:fld>
            <a:endParaRPr lang="en-US"/>
          </a:p>
        </p:txBody>
      </p:sp>
    </p:spTree>
    <p:extLst>
      <p:ext uri="{BB962C8B-B14F-4D97-AF65-F5344CB8AC3E}">
        <p14:creationId xmlns:p14="http://schemas.microsoft.com/office/powerpoint/2010/main" val="2090808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0CEEDFB-2634-4298-ABF5-EBDFA90A493A}"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76AC8-E3C3-4423-812B-E90F27CC42E3}"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9A6011-6752-43A3-91E2-71127D254109}"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AAAFFC-D1D1-4E86-885A-5215EE75AE15}"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2B37BFB-AEA3-438E-B131-6FE4D77F61F4}"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DC55E3-C763-401B-8BDC-39D337705AC2}"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B0D61F8-37C2-4A96-BD97-F888CB947803}"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9837363-AFA9-44FD-BC50-3C918E6AB04D}"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2561C32-C97A-4830-AC38-DD6191F7362E}"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480A46-0006-4DBA-A6D2-434AA6C0FE1F}"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1495763-34D0-439C-9D2D-E5E0E97AD151}"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8380C68-CF25-4090-8B7B-2C717C27AAA2}"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990600"/>
            <a:ext cx="7772400" cy="1981199"/>
          </a:xfrm>
        </p:spPr>
        <p:txBody>
          <a:bodyPr>
            <a:normAutofit fontScale="90000"/>
          </a:bodyPr>
          <a:lstStyle/>
          <a:p>
            <a:r>
              <a:rPr lang="en-US" sz="8000" dirty="0"/>
              <a:t>Performance Audit</a:t>
            </a:r>
            <a:br>
              <a:rPr lang="en-US" sz="8000" dirty="0"/>
            </a:br>
            <a:endParaRPr lang="en-US" sz="8000" dirty="0"/>
          </a:p>
        </p:txBody>
      </p:sp>
      <p:sp>
        <p:nvSpPr>
          <p:cNvPr id="3" name="Subtitle 2"/>
          <p:cNvSpPr>
            <a:spLocks noGrp="1"/>
          </p:cNvSpPr>
          <p:nvPr>
            <p:ph type="subTitle" idx="1"/>
          </p:nvPr>
        </p:nvSpPr>
        <p:spPr>
          <a:xfrm>
            <a:off x="609600" y="3200400"/>
            <a:ext cx="8534400" cy="4081818"/>
          </a:xfrm>
        </p:spPr>
        <p:txBody>
          <a:bodyPr>
            <a:noAutofit/>
          </a:bodyPr>
          <a:lstStyle/>
          <a:p>
            <a:r>
              <a:rPr lang="en-IN" sz="5400" dirty="0" smtClean="0">
                <a:solidFill>
                  <a:schemeClr val="tx1"/>
                </a:solidFill>
              </a:rPr>
              <a:t>Developing Audit Conclusion and</a:t>
            </a:r>
          </a:p>
          <a:p>
            <a:r>
              <a:rPr lang="en-IN" sz="5400" dirty="0" smtClean="0">
                <a:solidFill>
                  <a:schemeClr val="tx1"/>
                </a:solidFill>
              </a:rPr>
              <a:t> Recommendations</a:t>
            </a:r>
            <a:endParaRPr lang="en-US" sz="5400" dirty="0">
              <a:solidFill>
                <a:schemeClr val="tx1"/>
              </a:solidFill>
            </a:endParaRPr>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a:bodyPr>
          <a:lstStyle/>
          <a:p>
            <a:pPr>
              <a:spcBef>
                <a:spcPts val="1200"/>
              </a:spcBef>
              <a:spcAft>
                <a:spcPts val="1800"/>
              </a:spcAft>
            </a:pPr>
            <a:r>
              <a:rPr lang="en-IN" sz="3800" b="1" dirty="0" smtClean="0"/>
              <a:t>Characteristics of good Recommendations </a:t>
            </a:r>
            <a:br>
              <a:rPr lang="en-IN" sz="3800" b="1" dirty="0" smtClean="0"/>
            </a:br>
            <a:r>
              <a:rPr lang="en-IN" sz="3800" b="1" dirty="0" smtClean="0"/>
              <a:t>Logical </a:t>
            </a:r>
            <a:endParaRPr lang="en-US" sz="3800" dirty="0"/>
          </a:p>
        </p:txBody>
      </p:sp>
      <p:sp>
        <p:nvSpPr>
          <p:cNvPr id="3" name="Content Placeholder 2"/>
          <p:cNvSpPr>
            <a:spLocks noGrp="1"/>
          </p:cNvSpPr>
          <p:nvPr>
            <p:ph idx="1"/>
          </p:nvPr>
        </p:nvSpPr>
        <p:spPr>
          <a:xfrm>
            <a:off x="457200" y="2286000"/>
            <a:ext cx="8229600" cy="4267200"/>
          </a:xfrm>
        </p:spPr>
        <p:txBody>
          <a:bodyPr/>
          <a:lstStyle/>
          <a:p>
            <a:r>
              <a:rPr lang="en-IN" dirty="0" smtClean="0"/>
              <a:t>The recommendations regarding performance audits have to be argued in a logical manner. The recommendations broadly what issues might be examined by management when seeking solutions and should focus on the more significant issues requiring attention.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 Practical </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4906963"/>
          </a:xfrm>
        </p:spPr>
        <p:txBody>
          <a:bodyPr/>
          <a:lstStyle/>
          <a:p>
            <a:pPr algn="just"/>
            <a:r>
              <a:rPr lang="en-IN" dirty="0" smtClean="0"/>
              <a:t>Recommendations require careful review to ensure that they are practical and add value. </a:t>
            </a:r>
          </a:p>
          <a:p>
            <a:pPr algn="just"/>
            <a:endParaRPr lang="en-IN" dirty="0"/>
          </a:p>
          <a:p>
            <a:pPr algn="just"/>
            <a:r>
              <a:rPr lang="en-IN" dirty="0" smtClean="0"/>
              <a:t>The auditor should that the recommendation addresses the objectives of the audit; i.e. economy, efficiency, effectiveness or accountability as appropriate.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Address issues of Significance </a:t>
            </a:r>
            <a:endParaRPr lang="en-US" dirty="0"/>
          </a:p>
        </p:txBody>
      </p:sp>
      <p:sp>
        <p:nvSpPr>
          <p:cNvPr id="3" name="Content Placeholder 2"/>
          <p:cNvSpPr>
            <a:spLocks noGrp="1"/>
          </p:cNvSpPr>
          <p:nvPr>
            <p:ph idx="1"/>
          </p:nvPr>
        </p:nvSpPr>
        <p:spPr/>
        <p:txBody>
          <a:bodyPr/>
          <a:lstStyle/>
          <a:p>
            <a:pPr algn="just"/>
            <a:r>
              <a:rPr lang="en-IN" dirty="0" smtClean="0"/>
              <a:t>Recommendations generally relate to strategic issues and address areas where there are significant risks to the entity or to the efficient and effective implementation of the scheme or program if the efficiencies remain uncorrected.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Allow for Follow up </a:t>
            </a:r>
            <a:endParaRPr lang="en-US" dirty="0"/>
          </a:p>
        </p:txBody>
      </p:sp>
      <p:sp>
        <p:nvSpPr>
          <p:cNvPr id="3" name="Content Placeholder 2"/>
          <p:cNvSpPr>
            <a:spLocks noGrp="1"/>
          </p:cNvSpPr>
          <p:nvPr>
            <p:ph idx="1"/>
          </p:nvPr>
        </p:nvSpPr>
        <p:spPr/>
        <p:txBody>
          <a:bodyPr/>
          <a:lstStyle/>
          <a:p>
            <a:pPr algn="just"/>
            <a:r>
              <a:rPr lang="en-IN" dirty="0" smtClean="0"/>
              <a:t>Recommendations must be susceptible to follow up. Recommendations that lend themselves to follow-up are fully supported by and flow from the associated observations and conclusions.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Features of effective recommendations </a:t>
            </a:r>
            <a:endParaRPr lang="en-US" dirty="0"/>
          </a:p>
        </p:txBody>
      </p:sp>
      <p:sp>
        <p:nvSpPr>
          <p:cNvPr id="3" name="Content Placeholder 2"/>
          <p:cNvSpPr>
            <a:spLocks noGrp="1"/>
          </p:cNvSpPr>
          <p:nvPr>
            <p:ph idx="1"/>
          </p:nvPr>
        </p:nvSpPr>
        <p:spPr>
          <a:xfrm>
            <a:off x="457200" y="2133600"/>
            <a:ext cx="8229600" cy="3992563"/>
          </a:xfrm>
        </p:spPr>
        <p:txBody>
          <a:bodyPr/>
          <a:lstStyle/>
          <a:p>
            <a:pPr algn="just"/>
            <a:r>
              <a:rPr lang="en-IN" dirty="0" smtClean="0"/>
              <a:t>Recommendations are logical developments of the conclusions drawn from the audit evidence that are likely to lead to demonstrable improvements in performance. Effective recommendations lead to improved impacts.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Convincing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IN" dirty="0" smtClean="0"/>
              <a:t>The recommendations should be supported by the audit findings and should flow logically from them. The link between the audit finding and the recommendation could be established through language like “To help reduce the number of cost overruns in programmes, the Ministry should......"</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IN" b="1" dirty="0" smtClean="0"/>
              <a:t>Clear </a:t>
            </a:r>
            <a:endParaRPr lang="en-US" dirty="0"/>
          </a:p>
        </p:txBody>
      </p:sp>
      <p:sp>
        <p:nvSpPr>
          <p:cNvPr id="3" name="Content Placeholder 2"/>
          <p:cNvSpPr>
            <a:spLocks noGrp="1"/>
          </p:cNvSpPr>
          <p:nvPr>
            <p:ph idx="1"/>
          </p:nvPr>
        </p:nvSpPr>
        <p:spPr>
          <a:xfrm>
            <a:off x="0" y="1143000"/>
            <a:ext cx="9144000" cy="5715000"/>
          </a:xfrm>
        </p:spPr>
        <p:txBody>
          <a:bodyPr>
            <a:normAutofit/>
          </a:bodyPr>
          <a:lstStyle/>
          <a:p>
            <a:pPr algn="just"/>
            <a:r>
              <a:rPr lang="en-IN" dirty="0" smtClean="0"/>
              <a:t>Recommendations should be clear. There should be no doubt that a recommendation is being made. Vague language hinting at a recommendation should be avoided. </a:t>
            </a:r>
            <a:r>
              <a:rPr lang="en-US" dirty="0" smtClean="0"/>
              <a:t>Clear recommendations are succinct, straightforward and contain enough detail to make sense on their own; they are broadly-stated (stating what needs to be done while leaving the specifics of how to the entity officials); and they are positive in tone and content.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Address the underlying causes </a:t>
            </a:r>
            <a:endParaRPr lang="en-US" dirty="0"/>
          </a:p>
        </p:txBody>
      </p:sp>
      <p:sp>
        <p:nvSpPr>
          <p:cNvPr id="3" name="Content Placeholder 2"/>
          <p:cNvSpPr>
            <a:spLocks noGrp="1"/>
          </p:cNvSpPr>
          <p:nvPr>
            <p:ph idx="1"/>
          </p:nvPr>
        </p:nvSpPr>
        <p:spPr/>
        <p:txBody>
          <a:bodyPr/>
          <a:lstStyle/>
          <a:p>
            <a:pPr algn="just"/>
            <a:r>
              <a:rPr lang="en-IN" dirty="0" smtClean="0"/>
              <a:t>There will generally be a number of underlying causes which are likely to affect the difference between the criteria and the condition. The recommendation must take cognizance of this fact and seek to address the problem at source.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Link to Evidence </a:t>
            </a:r>
            <a:endParaRPr lang="en-US" dirty="0"/>
          </a:p>
        </p:txBody>
      </p:sp>
      <p:sp>
        <p:nvSpPr>
          <p:cNvPr id="3" name="Content Placeholder 2"/>
          <p:cNvSpPr>
            <a:spLocks noGrp="1"/>
          </p:cNvSpPr>
          <p:nvPr>
            <p:ph idx="1"/>
          </p:nvPr>
        </p:nvSpPr>
        <p:spPr/>
        <p:txBody>
          <a:bodyPr/>
          <a:lstStyle/>
          <a:p>
            <a:pPr algn="just"/>
            <a:r>
              <a:rPr lang="en-IN" dirty="0" smtClean="0"/>
              <a:t>The purpose of a performance audit is to arrive at conclusions based on indisputable evidence which provide an authoritative view on the topic under consideration and to make recommendations which will demonstrably improve the way the audited body works. Recommendations should be related to evidence.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Be meaningful </a:t>
            </a:r>
            <a:endParaRPr lang="en-US" dirty="0"/>
          </a:p>
        </p:txBody>
      </p:sp>
      <p:sp>
        <p:nvSpPr>
          <p:cNvPr id="3" name="Content Placeholder 2"/>
          <p:cNvSpPr>
            <a:spLocks noGrp="1"/>
          </p:cNvSpPr>
          <p:nvPr>
            <p:ph idx="1"/>
          </p:nvPr>
        </p:nvSpPr>
        <p:spPr/>
        <p:txBody>
          <a:bodyPr/>
          <a:lstStyle/>
          <a:p>
            <a:pPr algn="just"/>
            <a:r>
              <a:rPr lang="en-US" dirty="0" smtClean="0"/>
              <a:t>To add value, performance audits must have a high information content. There is little point in carrying out a study whose conclusions merely restate known findings while on the other hand a study which unequivocally establishes facts which had been generally suspected but not proved makes an important contribution.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77813"/>
            <a:ext cx="8305800" cy="1246187"/>
          </a:xfrm>
        </p:spPr>
        <p:txBody>
          <a:bodyPr/>
          <a:lstStyle/>
          <a:p>
            <a:r>
              <a:rPr lang="en-US" altLang="en-US" sz="3200">
                <a:latin typeface="Arial" charset="0"/>
              </a:rPr>
              <a:t/>
            </a:r>
            <a:br>
              <a:rPr lang="en-US" altLang="en-US" sz="3200">
                <a:latin typeface="Arial" charset="0"/>
              </a:rPr>
            </a:br>
            <a:endParaRPr lang="en-US" altLang="en-US" sz="3200">
              <a:latin typeface="Arial" charset="0"/>
            </a:endParaRPr>
          </a:p>
        </p:txBody>
      </p:sp>
      <p:sp>
        <p:nvSpPr>
          <p:cNvPr id="2051" name="Rectangle 3"/>
          <p:cNvSpPr>
            <a:spLocks noGrp="1" noChangeArrowheads="1"/>
          </p:cNvSpPr>
          <p:nvPr>
            <p:ph idx="1"/>
          </p:nvPr>
        </p:nvSpPr>
        <p:spPr>
          <a:xfrm>
            <a:off x="457200" y="1143000"/>
            <a:ext cx="8229600" cy="4530725"/>
          </a:xfrm>
        </p:spPr>
        <p:txBody>
          <a:bodyPr/>
          <a:lstStyle/>
          <a:p>
            <a:pPr algn="just">
              <a:buClr>
                <a:schemeClr val="tx1"/>
              </a:buClr>
              <a:buFont typeface="Wingdings" pitchFamily="2" charset="2"/>
              <a:buChar char="q"/>
            </a:pPr>
            <a:endParaRPr lang="en-US" altLang="en-US" sz="2800" dirty="0">
              <a:latin typeface="Arial" charset="0"/>
            </a:endParaRPr>
          </a:p>
          <a:p>
            <a:pPr algn="just">
              <a:buClr>
                <a:schemeClr val="tx1"/>
              </a:buClr>
              <a:buFont typeface="Wingdings" pitchFamily="2" charset="2"/>
              <a:buChar char="q"/>
            </a:pPr>
            <a:r>
              <a:rPr lang="en-US" altLang="en-US" dirty="0">
                <a:latin typeface="Arial" charset="0"/>
              </a:rPr>
              <a:t>Session Objective</a:t>
            </a:r>
          </a:p>
          <a:p>
            <a:pPr lvl="1" algn="just">
              <a:buClr>
                <a:schemeClr val="tx1"/>
              </a:buClr>
              <a:buFont typeface="Wingdings" pitchFamily="2" charset="2"/>
              <a:buChar char="§"/>
            </a:pPr>
            <a:r>
              <a:rPr lang="en-US" altLang="en-US" sz="2400" dirty="0">
                <a:latin typeface="Arial" charset="0"/>
              </a:rPr>
              <a:t>To explain the concept and process of developing audit conclusions and recommendations </a:t>
            </a:r>
          </a:p>
          <a:p>
            <a:pPr algn="just">
              <a:buClr>
                <a:schemeClr val="tx1"/>
              </a:buClr>
              <a:buFont typeface="Wingdings" pitchFamily="2" charset="2"/>
              <a:buNone/>
            </a:pPr>
            <a:endParaRPr lang="en-US" altLang="en-US" sz="2400" dirty="0">
              <a:latin typeface="Arial" charset="0"/>
            </a:endParaRPr>
          </a:p>
          <a:p>
            <a:pPr algn="just">
              <a:buClr>
                <a:schemeClr val="tx1"/>
              </a:buClr>
              <a:buFont typeface="Wingdings" pitchFamily="2" charset="2"/>
              <a:buChar char="q"/>
            </a:pPr>
            <a:r>
              <a:rPr lang="en-US" altLang="en-US" dirty="0">
                <a:latin typeface="Arial" charset="0"/>
              </a:rPr>
              <a:t>Learning Objective</a:t>
            </a:r>
          </a:p>
          <a:p>
            <a:pPr lvl="1" algn="just">
              <a:buClr>
                <a:schemeClr val="tx1"/>
              </a:buClr>
              <a:buFont typeface="Wingdings" pitchFamily="2" charset="2"/>
              <a:buChar char="§"/>
            </a:pPr>
            <a:r>
              <a:rPr lang="en-US" altLang="en-US" sz="2400" dirty="0" smtClean="0">
                <a:latin typeface="Arial" charset="0"/>
              </a:rPr>
              <a:t>At the end of the session the </a:t>
            </a:r>
            <a:r>
              <a:rPr lang="en-US" altLang="en-US" sz="2400" dirty="0">
                <a:latin typeface="Arial" charset="0"/>
              </a:rPr>
              <a:t>participants </a:t>
            </a:r>
            <a:r>
              <a:rPr lang="en-US" altLang="en-US" sz="2400" dirty="0" smtClean="0">
                <a:latin typeface="Arial" charset="0"/>
              </a:rPr>
              <a:t>would be able to understand the process </a:t>
            </a:r>
            <a:r>
              <a:rPr lang="en-US" altLang="en-US" sz="2400" dirty="0">
                <a:latin typeface="Arial" charset="0"/>
              </a:rPr>
              <a:t>of developing conclusions and recommendations.</a:t>
            </a:r>
          </a:p>
        </p:txBody>
      </p:sp>
      <p:sp>
        <p:nvSpPr>
          <p:cNvPr id="2" name="Footer Placeholder 1"/>
          <p:cNvSpPr>
            <a:spLocks noGrp="1"/>
          </p:cNvSpPr>
          <p:nvPr>
            <p:ph type="ftr" sz="quarter" idx="11"/>
          </p:nvPr>
        </p:nvSpPr>
        <p:spPr/>
        <p:txBody>
          <a:bodyPr/>
          <a:lstStyle/>
          <a:p>
            <a:r>
              <a:rPr lang="en-US" smtClean="0"/>
              <a:t>STM on Performance Audit      RTI. Jaipur</a:t>
            </a:r>
            <a:endParaRPr lang="en-US"/>
          </a:p>
        </p:txBody>
      </p:sp>
    </p:spTree>
    <p:extLst>
      <p:ext uri="{BB962C8B-B14F-4D97-AF65-F5344CB8AC3E}">
        <p14:creationId xmlns:p14="http://schemas.microsoft.com/office/powerpoint/2010/main" val="91218626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 useful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US" dirty="0" smtClean="0"/>
              <a:t>While clarity, directness and interest are important aspects of good recommendations, there is a fourth criterion, viz. usefulness. To be useful, recommendations have to set out courses of action which will lead to financial savings or improved outcomes (or both).</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 feasible and practicable </a:t>
            </a:r>
            <a:r>
              <a:rPr lang="en-US" dirty="0" smtClean="0"/>
              <a:t/>
            </a:r>
            <a:br>
              <a:rPr lang="en-US" dirty="0" smtClean="0"/>
            </a:br>
            <a:r>
              <a:rPr lang="en-US" dirty="0" smtClean="0"/>
              <a:t> 	</a:t>
            </a:r>
            <a:endParaRPr lang="en-US" dirty="0"/>
          </a:p>
        </p:txBody>
      </p:sp>
      <p:sp>
        <p:nvSpPr>
          <p:cNvPr id="3" name="Content Placeholder 2"/>
          <p:cNvSpPr>
            <a:spLocks noGrp="1"/>
          </p:cNvSpPr>
          <p:nvPr>
            <p:ph idx="1"/>
          </p:nvPr>
        </p:nvSpPr>
        <p:spPr/>
        <p:txBody>
          <a:bodyPr>
            <a:normAutofit lnSpcReduction="10000"/>
          </a:bodyPr>
          <a:lstStyle/>
          <a:p>
            <a:pPr algn="just"/>
            <a:r>
              <a:rPr lang="en-IN" dirty="0" smtClean="0"/>
              <a:t>The recommendations should take into account all constraints which</a:t>
            </a:r>
            <a:r>
              <a:rPr lang="en-IN" baseline="-25000" dirty="0" smtClean="0"/>
              <a:t> </a:t>
            </a:r>
            <a:r>
              <a:rPr lang="en-IN" dirty="0" smtClean="0"/>
              <a:t>may weigh upon the executive in the given circumstances. These constraints maybe financial, administrative, legal, practical or arising out of government or departmental policy. The costs of recommended actions must be considered. There is no point in making a recommendation whose costs outweigh its benefits.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Entity responses to recommendations </a:t>
            </a:r>
            <a:endParaRPr lang="en-US" dirty="0"/>
          </a:p>
        </p:txBody>
      </p:sp>
      <p:sp>
        <p:nvSpPr>
          <p:cNvPr id="3" name="Content Placeholder 2"/>
          <p:cNvSpPr>
            <a:spLocks noGrp="1"/>
          </p:cNvSpPr>
          <p:nvPr>
            <p:ph idx="1"/>
          </p:nvPr>
        </p:nvSpPr>
        <p:spPr/>
        <p:txBody>
          <a:bodyPr/>
          <a:lstStyle/>
          <a:p>
            <a:pPr algn="just"/>
            <a:r>
              <a:rPr lang="en-IN" dirty="0" smtClean="0"/>
              <a:t>To enable the auditors to develop action-oriented and practical recommendations and to provide entity officials with the time required to prepare a response and develop an action plan, the audit team should seek management's views as early as possible and normally at the end of the examination phase.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Presentation of recommendations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US" dirty="0" smtClean="0"/>
              <a:t>In performance audits the main findings would be included as the highlights followed by a summary of the main recommendations. Individual, detailed or specific recommendations should be developed in the body of the report.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r>
              <a:rPr lang="en-US" sz="6600" b="1" i="1" dirty="0" smtClean="0"/>
              <a:t>THANKS</a:t>
            </a:r>
            <a:endParaRPr lang="en-US" sz="66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Audit Findings </a:t>
            </a:r>
            <a:endParaRPr lang="en-US" dirty="0"/>
          </a:p>
        </p:txBody>
      </p:sp>
      <p:sp>
        <p:nvSpPr>
          <p:cNvPr id="3" name="Content Placeholder 2"/>
          <p:cNvSpPr>
            <a:spLocks noGrp="1"/>
          </p:cNvSpPr>
          <p:nvPr>
            <p:ph idx="1"/>
          </p:nvPr>
        </p:nvSpPr>
        <p:spPr/>
        <p:txBody>
          <a:bodyPr/>
          <a:lstStyle/>
          <a:p>
            <a:pPr algn="just"/>
            <a:r>
              <a:rPr lang="en-US" dirty="0" smtClean="0"/>
              <a:t>Audit findings are identified by relating audit observations to audit criteria and are based on an analysis of information collected during the audit. Potential findings identified or preliminary should be in the planning study stage itself followed up in the detailed examination stage to test their validity. </a:t>
            </a:r>
          </a:p>
          <a:p>
            <a:pPr algn="just"/>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Conclusions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IN" dirty="0" smtClean="0"/>
              <a:t>Audit conclusions should clearly and logically flow from an analysis of the evidence collected during the performance audit. These should be supported by facts and figures as maybe appropriate to make them manifest in the eyes of an objective reader.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Autofit/>
          </a:bodyPr>
          <a:lstStyle/>
          <a:p>
            <a:pPr algn="l"/>
            <a:r>
              <a:rPr lang="en-US" sz="3200" dirty="0" smtClean="0"/>
              <a:t>The audit conclusions must also relate to the overall audit objectives. The auditor should assess the significance of the observations in relation to the audit objectives. </a:t>
            </a:r>
            <a:br>
              <a:rPr lang="en-US" sz="3200" dirty="0" smtClean="0"/>
            </a:br>
            <a:r>
              <a:rPr lang="en-US" sz="3200" dirty="0"/>
              <a:t/>
            </a:r>
            <a:br>
              <a:rPr lang="en-US" sz="3200" dirty="0"/>
            </a:br>
            <a:r>
              <a:rPr lang="en-US" sz="3200" dirty="0" smtClean="0"/>
              <a:t>The auditor will have to use his judgment in forming a fair and sustainable conclusion taking into account both the significant deviations from satisfactory performance as well as improvements effected by the entity management and positive developments which may exist.</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l"/>
            <a:r>
              <a:rPr lang="en-IN" sz="3200" dirty="0" smtClean="0"/>
              <a:t>Recommendations should indicate broadly what issues might be examined by the entity management when seeking solutions and should focus on the more significant issues requiring attention. </a:t>
            </a:r>
            <a:br>
              <a:rPr lang="en-IN" sz="3200" dirty="0" smtClean="0"/>
            </a:br>
            <a:r>
              <a:rPr lang="en-IN" sz="3200" dirty="0"/>
              <a:t/>
            </a:r>
            <a:br>
              <a:rPr lang="en-IN" sz="3200" dirty="0"/>
            </a:br>
            <a:r>
              <a:rPr lang="en-IN" sz="3200" dirty="0" smtClean="0"/>
              <a:t>They should be practical, add value and address the objectives of the performance audit; i.e. effectiveness, governance or accountability as appropriate.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rmAutofit/>
          </a:bodyPr>
          <a:lstStyle/>
          <a:p>
            <a:pPr algn="just"/>
            <a:r>
              <a:rPr lang="en-US" sz="3200" dirty="0" smtClean="0"/>
              <a:t>The importance of recommendations lie in the fact that it is these recommendations which are the end product of the performance audit and it is they which if implemented should add value to governance by improving program implementation or the efficiency or effectiveness of the audited entity which is the fundamental objective of performance audits.</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Developing audit recommendations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just"/>
            <a:r>
              <a:rPr lang="en-IN" dirty="0" smtClean="0"/>
              <a:t>Recommendations emerge from identification of the cause of the audit finding which ought to be addressed by the entity. Once an audit finding has been identified, two complementary forms of assessment take place; an assessment of the significance of the finding and the determination of the causes of under-performance.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354762"/>
          </a:xfrm>
        </p:spPr>
        <p:txBody>
          <a:bodyPr>
            <a:normAutofit/>
          </a:bodyPr>
          <a:lstStyle/>
          <a:p>
            <a:pPr algn="just"/>
            <a:r>
              <a:rPr lang="en-IN" sz="3200" dirty="0" smtClean="0"/>
              <a:t>The auditor should identify the underlying cause of a finding as this forms the basis for the recommendation. The cause is that which if changed would prevent similar findings. </a:t>
            </a:r>
            <a:br>
              <a:rPr lang="en-IN" sz="3200" dirty="0" smtClean="0"/>
            </a:br>
            <a:r>
              <a:rPr lang="en-IN" sz="3200" dirty="0"/>
              <a:t/>
            </a:r>
            <a:br>
              <a:rPr lang="en-IN" sz="3200" dirty="0"/>
            </a:br>
            <a:r>
              <a:rPr lang="en-IN" sz="3200" dirty="0" smtClean="0"/>
              <a:t>The cause may be outside the control of the agency under audit in which case the recommendation may direct attention outside the agency.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TotalTime>
  <Words>1179</Words>
  <Application>Microsoft Office PowerPoint</Application>
  <PresentationFormat>On-screen Show (4:3)</PresentationFormat>
  <Paragraphs>78</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 </vt:lpstr>
      <vt:lpstr> </vt:lpstr>
      <vt:lpstr>Audit Findings </vt:lpstr>
      <vt:lpstr>Audit Conclusions  </vt:lpstr>
      <vt:lpstr>The audit conclusions must also relate to the overall audit objectives. The auditor should assess the significance of the observations in relation to the audit objectives.   The auditor will have to use his judgment in forming a fair and sustainable conclusion taking into account both the significant deviations from satisfactory performance as well as improvements effected by the entity management and positive developments which may exist. </vt:lpstr>
      <vt:lpstr>Recommendations should indicate broadly what issues might be examined by the entity management when seeking solutions and should focus on the more significant issues requiring attention.   They should be practical, add value and address the objectives of the performance audit; i.e. effectiveness, governance or accountability as appropriate. </vt:lpstr>
      <vt:lpstr>The importance of recommendations lie in the fact that it is these recommendations which are the end product of the performance audit and it is they which if implemented should add value to governance by improving program implementation or the efficiency or effectiveness of the audited entity which is the fundamental objective of performance audits. </vt:lpstr>
      <vt:lpstr>Developing audit recommendations </vt:lpstr>
      <vt:lpstr>The auditor should identify the underlying cause of a finding as this forms the basis for the recommendation. The cause is that which if changed would prevent similar findings.   The cause may be outside the control of the agency under audit in which case the recommendation may direct attention outside the agency. </vt:lpstr>
      <vt:lpstr>Characteristics of good Recommendations  Logical </vt:lpstr>
      <vt:lpstr>Be Practical  </vt:lpstr>
      <vt:lpstr>Address issues of Significance </vt:lpstr>
      <vt:lpstr>Allow for Follow up </vt:lpstr>
      <vt:lpstr>Features of effective recommendations </vt:lpstr>
      <vt:lpstr>Convincing  </vt:lpstr>
      <vt:lpstr>Clear </vt:lpstr>
      <vt:lpstr>Address the underlying causes </vt:lpstr>
      <vt:lpstr>Link to Evidence </vt:lpstr>
      <vt:lpstr>Be meaningful </vt:lpstr>
      <vt:lpstr>Be useful  </vt:lpstr>
      <vt:lpstr>Be feasible and practicable    </vt:lpstr>
      <vt:lpstr>Entity responses to recommendations </vt:lpstr>
      <vt:lpstr>Presentation of recommendations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18</cp:revision>
  <dcterms:created xsi:type="dcterms:W3CDTF">2006-08-16T00:00:00Z</dcterms:created>
  <dcterms:modified xsi:type="dcterms:W3CDTF">2015-06-25T10:03:34Z</dcterms:modified>
</cp:coreProperties>
</file>