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7" r:id="rId2"/>
    <p:sldId id="283" r:id="rId3"/>
    <p:sldId id="258" r:id="rId4"/>
    <p:sldId id="260" r:id="rId5"/>
    <p:sldId id="261" r:id="rId6"/>
    <p:sldId id="262" r:id="rId7"/>
    <p:sldId id="263" r:id="rId8"/>
    <p:sldId id="264"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AF3FFC-72F5-495A-A080-C3A3AC744F95}" type="datetimeFigureOut">
              <a:rPr lang="en-US" smtClean="0"/>
              <a:t>6/25/2015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E28E22-EA1F-49B1-9611-D237E2296F7B}" type="slidenum">
              <a:rPr lang="en-US" smtClean="0"/>
              <a:t>‹#›</a:t>
            </a:fld>
            <a:endParaRPr lang="en-US"/>
          </a:p>
        </p:txBody>
      </p:sp>
    </p:spTree>
    <p:extLst>
      <p:ext uri="{BB962C8B-B14F-4D97-AF65-F5344CB8AC3E}">
        <p14:creationId xmlns:p14="http://schemas.microsoft.com/office/powerpoint/2010/main" val="749557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n-US" altLang="en-US"/>
              <a:t>Performance Audit Course, RTI, Mumbai</a:t>
            </a:r>
          </a:p>
        </p:txBody>
      </p:sp>
      <p:sp>
        <p:nvSpPr>
          <p:cNvPr id="6" name="Rectangle 7"/>
          <p:cNvSpPr>
            <a:spLocks noGrp="1" noChangeArrowheads="1"/>
          </p:cNvSpPr>
          <p:nvPr>
            <p:ph type="sldNum" sz="quarter" idx="5"/>
          </p:nvPr>
        </p:nvSpPr>
        <p:spPr>
          <a:ln/>
        </p:spPr>
        <p:txBody>
          <a:bodyPr/>
          <a:lstStyle/>
          <a:p>
            <a:fld id="{B6624C69-B9F3-4B50-87F9-40C705D7B573}" type="slidenum">
              <a:rPr lang="en-US" altLang="en-US"/>
              <a:pPr/>
              <a:t>2</a:t>
            </a:fld>
            <a:endParaRPr lang="en-US" altLang="en-U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7F768384-62F8-4FE1-979F-68D8BE5BF95B}" type="datetime1">
              <a:rPr lang="en-US" smtClean="0"/>
              <a:t>6/25/2015</a:t>
            </a:fld>
            <a:endParaRPr lang="en-US"/>
          </a:p>
        </p:txBody>
      </p:sp>
      <p:sp>
        <p:nvSpPr>
          <p:cNvPr id="20" name="Footer Placeholder 19"/>
          <p:cNvSpPr>
            <a:spLocks noGrp="1"/>
          </p:cNvSpPr>
          <p:nvPr>
            <p:ph type="ftr" sz="quarter" idx="11"/>
          </p:nvPr>
        </p:nvSpPr>
        <p:spPr/>
        <p:txBody>
          <a:bodyPr/>
          <a:lstStyle>
            <a:extLst/>
          </a:lstStyle>
          <a:p>
            <a:r>
              <a:rPr lang="en-US" smtClean="0"/>
              <a:t>STM on Performance Audit     RTI, Jaipur</a:t>
            </a:r>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16F1FB2-C373-4E79-B77E-625312B12649}"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995D001-15F9-4EEC-9A43-63F5F0B9D20B}"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B45F1CE-F8BE-464C-810F-BE0977D6AD05}"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0944209-89D8-4748-B689-36ADE3805D20}"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E8EE6EC-D833-44E6-A4C6-CBED3E925F1D}"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87D4538-9BDF-4946-91C0-66712B84A0C5}" type="datetime1">
              <a:rPr lang="en-US" smtClean="0"/>
              <a:t>6/25/2015</a:t>
            </a:fld>
            <a:endParaRPr lang="en-US"/>
          </a:p>
        </p:txBody>
      </p:sp>
      <p:sp>
        <p:nvSpPr>
          <p:cNvPr id="8" name="Footer Placeholder 7"/>
          <p:cNvSpPr>
            <a:spLocks noGrp="1"/>
          </p:cNvSpPr>
          <p:nvPr>
            <p:ph type="ftr" sz="quarter" idx="11"/>
          </p:nvPr>
        </p:nvSpPr>
        <p:spPr/>
        <p:txBody>
          <a:bodyPr/>
          <a:lstStyle>
            <a:extLst/>
          </a:lstStyle>
          <a:p>
            <a:r>
              <a:rPr lang="en-US" smtClean="0"/>
              <a:t>STM on Performance Audit     RTI, Jaipur</a:t>
            </a:r>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93F0773-00B5-46BD-B9CC-C402FBA021B7}" type="datetime1">
              <a:rPr lang="en-US" smtClean="0"/>
              <a:t>6/25/2015</a:t>
            </a:fld>
            <a:endParaRPr lang="en-US"/>
          </a:p>
        </p:txBody>
      </p:sp>
      <p:sp>
        <p:nvSpPr>
          <p:cNvPr id="4" name="Footer Placeholder 3"/>
          <p:cNvSpPr>
            <a:spLocks noGrp="1"/>
          </p:cNvSpPr>
          <p:nvPr>
            <p:ph type="ftr" sz="quarter" idx="11"/>
          </p:nvPr>
        </p:nvSpPr>
        <p:spPr/>
        <p:txBody>
          <a:bodyPr/>
          <a:lstStyle>
            <a:extLst/>
          </a:lstStyle>
          <a:p>
            <a:r>
              <a:rPr lang="en-US" smtClean="0"/>
              <a:t>STM on Performance Audit     RTI, Jaipur</a:t>
            </a:r>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E8C23024-32DD-4275-8914-394C56CFB423}" type="datetime1">
              <a:rPr lang="en-US" smtClean="0"/>
              <a:t>6/25/2015</a:t>
            </a:fld>
            <a:endParaRPr lang="en-US"/>
          </a:p>
        </p:txBody>
      </p:sp>
      <p:sp>
        <p:nvSpPr>
          <p:cNvPr id="3" name="Footer Placeholder 2"/>
          <p:cNvSpPr>
            <a:spLocks noGrp="1"/>
          </p:cNvSpPr>
          <p:nvPr>
            <p:ph type="ftr" sz="quarter" idx="11"/>
          </p:nvPr>
        </p:nvSpPr>
        <p:spPr/>
        <p:txBody>
          <a:bodyPr/>
          <a:lstStyle>
            <a:extLst/>
          </a:lstStyle>
          <a:p>
            <a:r>
              <a:rPr lang="en-US" smtClean="0"/>
              <a:t>STM on Performance Audit     RTI, Jaipur</a:t>
            </a:r>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9ED574D-53E1-4A87-87E2-B04D116B8086}"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60D93A61-9E54-4071-9226-1FB501B6467C}"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C51CC79-F310-4EC9-A5CE-443861741389}" type="datetime1">
              <a:rPr lang="en-US" smtClean="0"/>
              <a:t>6/25/2015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smtClean="0"/>
              <a:t>STM on Performance Audit     RTI, Jaipur</a:t>
            </a:r>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2971799"/>
          </a:xfrm>
        </p:spPr>
        <p:txBody>
          <a:bodyPr>
            <a:normAutofit fontScale="90000"/>
          </a:bodyPr>
          <a:lstStyle/>
          <a:p>
            <a:r>
              <a:rPr lang="en-US" sz="8000" dirty="0"/>
              <a:t>Performance Audit</a:t>
            </a:r>
            <a:br>
              <a:rPr lang="en-US" sz="8000" dirty="0"/>
            </a:br>
            <a:endParaRPr lang="en-US" sz="8000" dirty="0"/>
          </a:p>
        </p:txBody>
      </p:sp>
      <p:sp>
        <p:nvSpPr>
          <p:cNvPr id="3" name="Subtitle 2"/>
          <p:cNvSpPr>
            <a:spLocks noGrp="1"/>
          </p:cNvSpPr>
          <p:nvPr>
            <p:ph type="subTitle" idx="1"/>
          </p:nvPr>
        </p:nvSpPr>
        <p:spPr>
          <a:xfrm>
            <a:off x="228600" y="2895600"/>
            <a:ext cx="8305800" cy="5791200"/>
          </a:xfrm>
        </p:spPr>
        <p:txBody>
          <a:bodyPr>
            <a:noAutofit/>
          </a:bodyPr>
          <a:lstStyle/>
          <a:p>
            <a:r>
              <a:rPr lang="en-IN" sz="5400" dirty="0" smtClean="0">
                <a:solidFill>
                  <a:schemeClr val="tx1"/>
                </a:solidFill>
              </a:rPr>
              <a:t>Implementing the Performance Audit</a:t>
            </a:r>
            <a:endParaRPr lang="en-US" sz="5400" dirty="0">
              <a:solidFill>
                <a:schemeClr val="tx1"/>
              </a:solidFill>
            </a:endParaRPr>
          </a:p>
        </p:txBody>
      </p:sp>
      <p:sp>
        <p:nvSpPr>
          <p:cNvPr id="4" name="Footer Placeholder 3"/>
          <p:cNvSpPr>
            <a:spLocks noGrp="1"/>
          </p:cNvSpPr>
          <p:nvPr>
            <p:ph type="ftr" sz="quarter" idx="11"/>
          </p:nvPr>
        </p:nvSpPr>
        <p:spPr/>
        <p:txBody>
          <a:bodyPr/>
          <a:lstStyle/>
          <a:p>
            <a:r>
              <a:rPr lang="en-US" dirty="0" smtClean="0"/>
              <a:t>STM on Performance Audit     RTI, Jaipur</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126162"/>
          </a:xfrm>
        </p:spPr>
        <p:txBody>
          <a:bodyPr>
            <a:normAutofit/>
          </a:bodyPr>
          <a:lstStyle/>
          <a:p>
            <a:pPr algn="just"/>
            <a:r>
              <a:rPr lang="en-US" sz="3600" dirty="0" smtClean="0"/>
              <a:t>The final stage in the analysis of data involves combining the results from different types of sources.</a:t>
            </a:r>
            <a:br>
              <a:rPr lang="en-US" sz="3600" dirty="0" smtClean="0"/>
            </a:br>
            <a:r>
              <a:rPr lang="en-US" sz="3600" dirty="0"/>
              <a:t/>
            </a:r>
            <a:br>
              <a:rPr lang="en-US" sz="3600" dirty="0"/>
            </a:br>
            <a:r>
              <a:rPr lang="en-US" sz="3600" dirty="0" smtClean="0"/>
              <a:t> Audit teams should refer to the Audit Design Matrix while carrying out data analysis and the adopting technique or tool thereof.  </a:t>
            </a:r>
            <a:br>
              <a:rPr lang="en-US" sz="3600" dirty="0" smtClean="0"/>
            </a:b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78562"/>
          </a:xfrm>
        </p:spPr>
        <p:txBody>
          <a:bodyPr>
            <a:normAutofit/>
          </a:bodyPr>
          <a:lstStyle/>
          <a:p>
            <a:pPr algn="just"/>
            <a:r>
              <a:rPr lang="en-IN" sz="3200" dirty="0" smtClean="0"/>
              <a:t>Audit findings are the specific evidence gathered by the auditor to satisfy the audit objectives. </a:t>
            </a:r>
            <a:br>
              <a:rPr lang="en-IN" sz="3200" dirty="0" smtClean="0"/>
            </a:br>
            <a:r>
              <a:rPr lang="en-IN" sz="3200" dirty="0"/>
              <a:t/>
            </a:r>
            <a:br>
              <a:rPr lang="en-IN" sz="3200" dirty="0"/>
            </a:br>
            <a:r>
              <a:rPr lang="en-IN" sz="3200" dirty="0" smtClean="0"/>
              <a:t>Audit findings contain the following elements: </a:t>
            </a:r>
            <a:r>
              <a:rPr lang="en-IN" sz="3200" i="1" dirty="0" smtClean="0"/>
              <a:t>criteria </a:t>
            </a:r>
            <a:r>
              <a:rPr lang="en-IN" sz="3200" dirty="0" smtClean="0"/>
              <a:t>(‘what should be’), </a:t>
            </a:r>
            <a:r>
              <a:rPr lang="en-IN" sz="3200" i="1" dirty="0" smtClean="0"/>
              <a:t>condition </a:t>
            </a:r>
            <a:r>
              <a:rPr lang="en-IN" sz="3200" dirty="0" smtClean="0"/>
              <a:t>(‘what is’), and </a:t>
            </a:r>
            <a:r>
              <a:rPr lang="en-IN" sz="3200" i="1" dirty="0" smtClean="0"/>
              <a:t>effect </a:t>
            </a:r>
            <a:r>
              <a:rPr lang="en-IN" sz="3200" dirty="0" smtClean="0"/>
              <a:t>(‘what are the consequences’ – observed as well as ‘reasonable and logical future impact’), plus </a:t>
            </a:r>
            <a:r>
              <a:rPr lang="en-IN" sz="3200" i="1" dirty="0" smtClean="0"/>
              <a:t>cause </a:t>
            </a:r>
            <a:r>
              <a:rPr lang="en-IN" sz="3200" dirty="0" smtClean="0"/>
              <a:t>(‘why is there a deviation from norms or criteria’), when problems are found. </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305800" cy="6324600"/>
          </a:xfrm>
        </p:spPr>
        <p:txBody>
          <a:bodyPr>
            <a:noAutofit/>
          </a:bodyPr>
          <a:lstStyle/>
          <a:p>
            <a:pPr algn="l"/>
            <a:r>
              <a:rPr lang="en-IN" sz="3200" dirty="0" smtClean="0"/>
              <a:t>Audit findings are arrived at by comparing the evidence to the </a:t>
            </a:r>
            <a:r>
              <a:rPr lang="en-IN" sz="3200" dirty="0" err="1" smtClean="0"/>
              <a:t>criteria.Further</a:t>
            </a:r>
            <a:r>
              <a:rPr lang="en-IN" sz="3200" dirty="0" smtClean="0"/>
              <a:t> analysis of the nature and magnitude of the issue, will lead to the development of audit conclusions. </a:t>
            </a:r>
            <a:br>
              <a:rPr lang="en-IN" sz="3200" dirty="0" smtClean="0"/>
            </a:br>
            <a:r>
              <a:rPr lang="en-IN" sz="3200" dirty="0"/>
              <a:t/>
            </a:r>
            <a:br>
              <a:rPr lang="en-IN" sz="3200" dirty="0"/>
            </a:br>
            <a:r>
              <a:rPr lang="en-IN" sz="3200" dirty="0" smtClean="0"/>
              <a:t>These conclusions should be based on objectives, rationality and project-specific standards and criteria.</a:t>
            </a:r>
            <a:br>
              <a:rPr lang="en-IN" sz="3200" dirty="0" smtClean="0"/>
            </a:br>
            <a:r>
              <a:rPr lang="en-IN" sz="3200" dirty="0"/>
              <a:t/>
            </a:r>
            <a:br>
              <a:rPr lang="en-IN" sz="3200" dirty="0"/>
            </a:br>
            <a:r>
              <a:rPr lang="en-IN" sz="3200" dirty="0" smtClean="0"/>
              <a:t> Audit conclusions should be developed and evaluated throughout the various phases of performance audit. </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a:bodyPr>
          <a:lstStyle/>
          <a:p>
            <a:pPr algn="just"/>
            <a:r>
              <a:rPr lang="en-IN" sz="3600" dirty="0" smtClean="0"/>
              <a:t>The audit team may identify a cause-and-effect chain and have the option of reporting the findings and conclusions at different points in the chain. </a:t>
            </a:r>
            <a:br>
              <a:rPr lang="en-IN" sz="3600" dirty="0" smtClean="0"/>
            </a:br>
            <a:r>
              <a:rPr lang="en-IN" sz="3600" dirty="0"/>
              <a:t/>
            </a:r>
            <a:br>
              <a:rPr lang="en-IN" sz="3600" dirty="0"/>
            </a:br>
            <a:r>
              <a:rPr lang="en-IN" sz="3600" dirty="0" smtClean="0"/>
              <a:t>In this situation, the auditor should highlight the most critical deficiencies in the chain. </a:t>
            </a: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6126162"/>
          </a:xfrm>
        </p:spPr>
        <p:txBody>
          <a:bodyPr>
            <a:normAutofit/>
          </a:bodyPr>
          <a:lstStyle/>
          <a:p>
            <a:pPr algn="just"/>
            <a:r>
              <a:rPr lang="en-IN" sz="3200" dirty="0" smtClean="0"/>
              <a:t>Audit conclusions will confirm whether the entity’s performance, with reference to the criteria laid down, was satisfactory or not. </a:t>
            </a:r>
            <a:br>
              <a:rPr lang="en-IN" sz="3200" dirty="0" smtClean="0"/>
            </a:br>
            <a:r>
              <a:rPr lang="en-IN" sz="3200" dirty="0"/>
              <a:t/>
            </a:r>
            <a:br>
              <a:rPr lang="en-IN" sz="3200" dirty="0"/>
            </a:br>
            <a:r>
              <a:rPr lang="en-IN" sz="3200" dirty="0" smtClean="0"/>
              <a:t>If it was not adequate, they will point either to the systemic deficiency or to the person(s) responsible, the cause and, if determinable, effect of the problem on the subject matter of the audit. </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Developing recommendations </a:t>
            </a:r>
            <a:endParaRPr lang="en-US" dirty="0"/>
          </a:p>
        </p:txBody>
      </p:sp>
      <p:sp>
        <p:nvSpPr>
          <p:cNvPr id="3" name="Content Placeholder 2"/>
          <p:cNvSpPr>
            <a:spLocks noGrp="1"/>
          </p:cNvSpPr>
          <p:nvPr>
            <p:ph idx="1"/>
          </p:nvPr>
        </p:nvSpPr>
        <p:spPr/>
        <p:txBody>
          <a:bodyPr>
            <a:normAutofit fontScale="92500" lnSpcReduction="20000"/>
          </a:bodyPr>
          <a:lstStyle/>
          <a:p>
            <a:r>
              <a:rPr lang="en-IN" dirty="0" smtClean="0"/>
              <a:t>All performance audits ought to conclude with well thought-out recommendations, which should transcend inverted versions of audit conclusions or truisms and clearly  </a:t>
            </a:r>
            <a:r>
              <a:rPr lang="en-US" dirty="0" smtClean="0"/>
              <a:t>spell out possible solutions, without taking over management’s responsibilities.</a:t>
            </a:r>
          </a:p>
          <a:p>
            <a:r>
              <a:rPr lang="en-US" dirty="0" smtClean="0"/>
              <a:t> For developing recommendation, the underlying cause(s) of a finding should be identified, as this forms the basis for the recommendation. The cause is that which, if changed, would prevent similar findings.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278562"/>
          </a:xfrm>
        </p:spPr>
        <p:txBody>
          <a:bodyPr>
            <a:normAutofit/>
          </a:bodyPr>
          <a:lstStyle/>
          <a:p>
            <a:pPr algn="l"/>
            <a:r>
              <a:rPr lang="en-IN" sz="3200" dirty="0" smtClean="0"/>
              <a:t>Recommendations emerge from identification of the ‘cause’ of audit findings, which ought to be addressed by the entity or those charged with</a:t>
            </a:r>
            <a:r>
              <a:rPr lang="en-IN" sz="3200" dirty="0"/>
              <a:t/>
            </a:r>
            <a:br>
              <a:rPr lang="en-IN" sz="3200" dirty="0"/>
            </a:br>
            <a:r>
              <a:rPr lang="en-IN" sz="3200" dirty="0" smtClean="0"/>
              <a:t>governance</a:t>
            </a:r>
            <a:r>
              <a:rPr lang="en-IN" sz="3200" dirty="0"/>
              <a:t>.</a:t>
            </a:r>
            <a:br>
              <a:rPr lang="en-IN" sz="3200" dirty="0"/>
            </a:br>
            <a:r>
              <a:rPr lang="en-IN" sz="3200" dirty="0" smtClean="0"/>
              <a:t> Recommendations should be well-founded and add value. </a:t>
            </a:r>
            <a:br>
              <a:rPr lang="en-IN" sz="3200" dirty="0" smtClean="0"/>
            </a:br>
            <a:r>
              <a:rPr lang="en-US" sz="3200" dirty="0" smtClean="0"/>
              <a:t>Recommendations should be practical and be addressed to the entities having responsibility and competence for their implementation.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202362"/>
          </a:xfrm>
        </p:spPr>
        <p:txBody>
          <a:bodyPr>
            <a:noAutofit/>
          </a:bodyPr>
          <a:lstStyle/>
          <a:p>
            <a:pPr algn="l"/>
            <a:r>
              <a:rPr lang="en-IN" sz="3200" dirty="0" smtClean="0"/>
              <a:t>The recommendations should be clear and be presented in a logical and rational fashion. They should be linked to the audit objectives, findings and conclusions.</a:t>
            </a:r>
            <a:br>
              <a:rPr lang="en-IN" sz="3200" dirty="0" smtClean="0"/>
            </a:br>
            <a:r>
              <a:rPr lang="en-IN" sz="3200" dirty="0" smtClean="0"/>
              <a:t>Together with the full text of the report they should make it possible for the reader that they are likely to significantly improve the conduct of government operations and programs, e.g. by lowering the costs and simplifying the administration of the services, by enhancing the quality and volume of the services, or by improving the effectiveness, the impact or the benefits for the society of the services. </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Audit Findings Matrix </a:t>
            </a:r>
            <a:r>
              <a:rPr lang="en-US" dirty="0" smtClean="0"/>
              <a:t/>
            </a:r>
            <a:br>
              <a:rPr lang="en-US" dirty="0" smtClean="0"/>
            </a:br>
            <a:endParaRPr lang="en-US" dirty="0"/>
          </a:p>
        </p:txBody>
      </p:sp>
      <p:sp>
        <p:nvSpPr>
          <p:cNvPr id="3" name="Content Placeholder 2"/>
          <p:cNvSpPr>
            <a:spLocks noGrp="1"/>
          </p:cNvSpPr>
          <p:nvPr>
            <p:ph idx="1"/>
          </p:nvPr>
        </p:nvSpPr>
        <p:spPr/>
        <p:txBody>
          <a:bodyPr>
            <a:normAutofit lnSpcReduction="10000"/>
          </a:bodyPr>
          <a:lstStyle/>
          <a:p>
            <a:r>
              <a:rPr lang="en-IN" dirty="0" smtClean="0"/>
              <a:t>The audit teams are encouraged to prepare an Audit Findings Matrix indicating the audit findings </a:t>
            </a:r>
            <a:r>
              <a:rPr lang="en-IN" i="1" dirty="0" smtClean="0"/>
              <a:t>vis-à-vis</a:t>
            </a:r>
            <a:r>
              <a:rPr lang="en-IN" dirty="0" smtClean="0"/>
              <a:t> good practices and the potential audit recommendation along with the expected benefits in case the recommendation is implemented. </a:t>
            </a:r>
          </a:p>
          <a:p>
            <a:r>
              <a:rPr lang="en-IN" dirty="0" smtClean="0"/>
              <a:t>It is meant to provide a link between the audit objectives, criteria, the audit observation and the recommendations emerging there from.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126162"/>
          </a:xfrm>
        </p:spPr>
        <p:txBody>
          <a:bodyPr>
            <a:normAutofit/>
          </a:bodyPr>
          <a:lstStyle/>
          <a:p>
            <a:r>
              <a:rPr lang="en-US" b="1" dirty="0" smtClean="0"/>
              <a:t>Audit Findings Matrix</a:t>
            </a: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graphicFrame>
        <p:nvGraphicFramePr>
          <p:cNvPr id="3" name="Table 2"/>
          <p:cNvGraphicFramePr>
            <a:graphicFrameLocks noGrp="1"/>
          </p:cNvGraphicFramePr>
          <p:nvPr/>
        </p:nvGraphicFramePr>
        <p:xfrm>
          <a:off x="0" y="2133600"/>
          <a:ext cx="9144000" cy="2637714"/>
        </p:xfrm>
        <a:graphic>
          <a:graphicData uri="http://schemas.openxmlformats.org/drawingml/2006/table">
            <a:tbl>
              <a:tblPr firstRow="1" bandRow="1">
                <a:tableStyleId>{5940675A-B579-460E-94D1-54222C63F5DA}</a:tableStyleId>
              </a:tblPr>
              <a:tblGrid>
                <a:gridCol w="1371600"/>
                <a:gridCol w="990600"/>
                <a:gridCol w="1066800"/>
                <a:gridCol w="1066800"/>
                <a:gridCol w="914400"/>
                <a:gridCol w="838200"/>
                <a:gridCol w="1447800"/>
                <a:gridCol w="1447800"/>
              </a:tblGrid>
              <a:tr h="776046">
                <a:tc gridSpan="6">
                  <a:txBody>
                    <a:bodyPr/>
                    <a:lstStyle/>
                    <a:p>
                      <a:pPr algn="ctr"/>
                      <a:r>
                        <a:rPr lang="en-IN" sz="2400" kern="1200" dirty="0" smtClean="0"/>
                        <a:t>Findings</a:t>
                      </a:r>
                      <a:endParaRPr lang="en-US" sz="2400"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pPr algn="ctr"/>
                      <a:r>
                        <a:rPr lang="en-IN" sz="2400" kern="1200" dirty="0" smtClean="0"/>
                        <a:t>Conclusions</a:t>
                      </a:r>
                      <a:endParaRPr lang="en-US" sz="2400" dirty="0"/>
                    </a:p>
                  </a:txBody>
                  <a:tcPr/>
                </a:tc>
                <a:tc>
                  <a:txBody>
                    <a:bodyPr/>
                    <a:lstStyle/>
                    <a:p>
                      <a:pPr algn="ctr"/>
                      <a:r>
                        <a:rPr lang="en-IN" sz="2400" kern="1200" dirty="0" smtClean="0"/>
                        <a:t>Recommendations</a:t>
                      </a:r>
                      <a:endParaRPr lang="en-US" sz="2400" dirty="0"/>
                    </a:p>
                  </a:txBody>
                  <a:tcPr/>
                </a:tc>
              </a:tr>
              <a:tr h="1814754">
                <a:tc>
                  <a:txBody>
                    <a:bodyPr/>
                    <a:lstStyle/>
                    <a:p>
                      <a:pPr algn="ctr"/>
                      <a:r>
                        <a:rPr lang="en-IN" sz="2400" kern="1200" dirty="0" smtClean="0"/>
                        <a:t>Objective/Sub objective</a:t>
                      </a:r>
                      <a:endParaRPr lang="en-US" sz="2400" dirty="0"/>
                    </a:p>
                  </a:txBody>
                  <a:tcPr/>
                </a:tc>
                <a:tc>
                  <a:txBody>
                    <a:bodyPr/>
                    <a:lstStyle/>
                    <a:p>
                      <a:pPr algn="ctr"/>
                      <a:r>
                        <a:rPr lang="en-IN" sz="2400" kern="1200" dirty="0" smtClean="0"/>
                        <a:t>Audit Questions</a:t>
                      </a:r>
                      <a:endParaRPr lang="en-US" sz="2400" dirty="0"/>
                    </a:p>
                  </a:txBody>
                  <a:tcPr/>
                </a:tc>
                <a:tc>
                  <a:txBody>
                    <a:bodyPr/>
                    <a:lstStyle/>
                    <a:p>
                      <a:pPr algn="ctr"/>
                      <a:r>
                        <a:rPr lang="en-IN" sz="2400" kern="1200" dirty="0" smtClean="0"/>
                        <a:t>Criteria</a:t>
                      </a:r>
                      <a:endParaRPr lang="en-US" sz="2400" dirty="0"/>
                    </a:p>
                  </a:txBody>
                  <a:tcPr/>
                </a:tc>
                <a:tc>
                  <a:txBody>
                    <a:bodyPr/>
                    <a:lstStyle/>
                    <a:p>
                      <a:pPr algn="ctr"/>
                      <a:r>
                        <a:rPr lang="en-IN" sz="2400" kern="1200" dirty="0" smtClean="0"/>
                        <a:t>Evidence</a:t>
                      </a:r>
                      <a:endParaRPr lang="en-US" sz="2400" dirty="0"/>
                    </a:p>
                  </a:txBody>
                  <a:tcPr/>
                </a:tc>
                <a:tc>
                  <a:txBody>
                    <a:bodyPr/>
                    <a:lstStyle/>
                    <a:p>
                      <a:pPr algn="ctr"/>
                      <a:r>
                        <a:rPr lang="en-IN" sz="2400" kern="1200" dirty="0" smtClean="0"/>
                        <a:t>Cause</a:t>
                      </a:r>
                      <a:endParaRPr lang="en-US" sz="2400" dirty="0"/>
                    </a:p>
                  </a:txBody>
                  <a:tcPr/>
                </a:tc>
                <a:tc>
                  <a:txBody>
                    <a:bodyPr/>
                    <a:lstStyle/>
                    <a:p>
                      <a:pPr algn="ctr"/>
                      <a:r>
                        <a:rPr lang="en-IN" sz="2400" kern="1200" dirty="0" smtClean="0"/>
                        <a:t>Effects</a:t>
                      </a:r>
                      <a:endParaRPr lang="en-US" sz="2400" dirty="0"/>
                    </a:p>
                  </a:txBody>
                  <a:tcPr/>
                </a:tc>
                <a:tc>
                  <a:txBody>
                    <a:bodyPr/>
                    <a:lstStyle/>
                    <a:p>
                      <a:pPr algn="ctr"/>
                      <a:endParaRPr lang="en-US" sz="2400" dirty="0"/>
                    </a:p>
                  </a:txBody>
                  <a:tcPr/>
                </a:tc>
                <a:tc>
                  <a:txBody>
                    <a:bodyPr/>
                    <a:lstStyle/>
                    <a:p>
                      <a:pPr algn="ctr"/>
                      <a:endParaRPr lang="en-US" sz="2400"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Rot="1" noChangeArrowheads="1"/>
          </p:cNvSpPr>
          <p:nvPr>
            <p:ph idx="1"/>
          </p:nvPr>
        </p:nvSpPr>
        <p:spPr>
          <a:xfrm>
            <a:off x="457200" y="838200"/>
            <a:ext cx="8388350" cy="5181600"/>
          </a:xfrm>
        </p:spPr>
        <p:txBody>
          <a:bodyPr/>
          <a:lstStyle/>
          <a:p>
            <a:pPr>
              <a:buClr>
                <a:schemeClr val="tx1"/>
              </a:buClr>
              <a:buFont typeface="Wingdings" pitchFamily="2" charset="2"/>
              <a:buChar char="q"/>
            </a:pPr>
            <a:r>
              <a:rPr lang="en-US" altLang="en-US" sz="2800" b="1" dirty="0"/>
              <a:t> Session Objectives</a:t>
            </a:r>
          </a:p>
          <a:p>
            <a:pPr lvl="1" algn="just">
              <a:buClr>
                <a:schemeClr val="tx1"/>
              </a:buClr>
            </a:pPr>
            <a:r>
              <a:rPr lang="en-US" altLang="en-US" dirty="0"/>
              <a:t>To introduce the </a:t>
            </a:r>
            <a:r>
              <a:rPr lang="en-US" altLang="en-US" dirty="0" smtClean="0"/>
              <a:t>process of performance audit implementation.</a:t>
            </a:r>
            <a:endParaRPr lang="en-US" altLang="en-US" dirty="0"/>
          </a:p>
          <a:p>
            <a:pPr lvl="1" algn="just">
              <a:buClr>
                <a:schemeClr val="tx1"/>
              </a:buClr>
              <a:buFont typeface="Wingdings" pitchFamily="2" charset="2"/>
              <a:buNone/>
            </a:pPr>
            <a:endParaRPr lang="en-US" altLang="en-US" dirty="0"/>
          </a:p>
          <a:p>
            <a:pPr algn="just">
              <a:buClr>
                <a:schemeClr val="tx1"/>
              </a:buClr>
              <a:buFont typeface="Wingdings" pitchFamily="2" charset="2"/>
              <a:buChar char="q"/>
            </a:pPr>
            <a:r>
              <a:rPr lang="en-US" altLang="en-US" sz="2800" b="1" dirty="0"/>
              <a:t> Learning objective</a:t>
            </a:r>
          </a:p>
          <a:p>
            <a:pPr lvl="1" algn="just">
              <a:buClr>
                <a:schemeClr val="tx1"/>
              </a:buClr>
            </a:pPr>
            <a:r>
              <a:rPr lang="en-US" altLang="en-US" dirty="0">
                <a:ea typeface="MS Mincho" pitchFamily="49" charset="-128"/>
              </a:rPr>
              <a:t>By the end of session the participants </a:t>
            </a:r>
            <a:r>
              <a:rPr lang="en-US" altLang="en-US" dirty="0" smtClean="0">
                <a:ea typeface="MS Mincho" pitchFamily="49" charset="-128"/>
              </a:rPr>
              <a:t>would </a:t>
            </a:r>
            <a:r>
              <a:rPr lang="en-US" altLang="en-US" dirty="0">
                <a:ea typeface="MS Mincho" pitchFamily="49" charset="-128"/>
              </a:rPr>
              <a:t>be able to understand the </a:t>
            </a:r>
            <a:r>
              <a:rPr lang="en-US" altLang="en-US" dirty="0" smtClean="0">
                <a:ea typeface="MS Mincho" pitchFamily="49" charset="-128"/>
              </a:rPr>
              <a:t>process of field audit implementation of performance audit.</a:t>
            </a:r>
            <a:endParaRPr lang="en-US" altLang="en-US" sz="2400" dirty="0">
              <a:ea typeface="MS Mincho" pitchFamily="49" charset="-128"/>
            </a:endParaRPr>
          </a:p>
          <a:p>
            <a:pPr algn="just"/>
            <a:endParaRPr lang="en-US" altLang="en-US" sz="2800" dirty="0"/>
          </a:p>
        </p:txBody>
      </p:sp>
      <p:sp>
        <p:nvSpPr>
          <p:cNvPr id="2" name="Footer Placeholder 1"/>
          <p:cNvSpPr>
            <a:spLocks noGrp="1"/>
          </p:cNvSpPr>
          <p:nvPr>
            <p:ph type="ftr" sz="quarter" idx="11"/>
          </p:nvPr>
        </p:nvSpPr>
        <p:spPr/>
        <p:txBody>
          <a:bodyPr/>
          <a:lstStyle/>
          <a:p>
            <a:r>
              <a:rPr lang="en-US" smtClean="0"/>
              <a:t>STM on Performance Audit     RTI, Jaipur</a:t>
            </a:r>
            <a:endParaRPr lang="en-US"/>
          </a:p>
        </p:txBody>
      </p:sp>
    </p:spTree>
    <p:extLst>
      <p:ext uri="{BB962C8B-B14F-4D97-AF65-F5344CB8AC3E}">
        <p14:creationId xmlns:p14="http://schemas.microsoft.com/office/powerpoint/2010/main" val="3738877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Exit Meeting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a:bodyPr>
          <a:lstStyle/>
          <a:p>
            <a:r>
              <a:rPr lang="en-US" dirty="0" smtClean="0"/>
              <a:t>The audit team leader or the Group Officer in charge should hold an exit meeting with the officer in charge of audited unit at the close of audit to seek his observations on the audit conclusions and recommendations, if not already received in response to the audit memos. </a:t>
            </a:r>
          </a:p>
          <a:p>
            <a:r>
              <a:rPr lang="en-US" dirty="0" smtClean="0"/>
              <a:t>The minutes of such exit meeting should be prepared and shared with the audited entity and acknowledgement requested.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Supervision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a:bodyPr>
          <a:lstStyle/>
          <a:p>
            <a:r>
              <a:rPr lang="en-IN" dirty="0" smtClean="0"/>
              <a:t>Supervision of the implementation of the performance audit of the selected subjects will ensure that the audit is performed in accordance with the audit plan and the provisions of these guidelines. </a:t>
            </a:r>
          </a:p>
          <a:p>
            <a:r>
              <a:rPr lang="en-IN" dirty="0" smtClean="0"/>
              <a:t>It will also ensure that the process is focused on the audit objectives and audit criteria and that the refinement of the criteria and audit programme is carried out as and when required.</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6202362"/>
          </a:xfrm>
        </p:spPr>
        <p:txBody>
          <a:bodyPr>
            <a:normAutofit/>
          </a:bodyPr>
          <a:lstStyle/>
          <a:p>
            <a:pPr algn="l"/>
            <a:r>
              <a:rPr lang="en-US" sz="3200" dirty="0" smtClean="0"/>
              <a:t>Concurrent supervision by group officers will fulfil this objective and make sure that their intervention is promptly applied, where necessary.  </a:t>
            </a:r>
            <a:br>
              <a:rPr lang="en-US" sz="3200" dirty="0" smtClean="0"/>
            </a:br>
            <a:r>
              <a:rPr lang="en-US" sz="3200" dirty="0"/>
              <a:t/>
            </a:r>
            <a:br>
              <a:rPr lang="en-US" sz="3200" dirty="0"/>
            </a:br>
            <a:r>
              <a:rPr lang="en-US" sz="3200" dirty="0" smtClean="0"/>
              <a:t>The Accountant General should conduct mid-term appraisal to ensure that the work is being performed as per plan to avail the opportunity of providing timely guidance to the field audit parties.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normAutofit/>
          </a:bodyPr>
          <a:lstStyle/>
          <a:p>
            <a:pPr algn="just"/>
            <a:r>
              <a:rPr lang="en-US" sz="3200" dirty="0" smtClean="0"/>
              <a:t>The quality control and supervision on the implementation of the performance audit by the Department’s Senior Management is provided through approval of the audit implementation guidelines, periodic work-in-progress reports and guidance during the mid-term workshops.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6202362"/>
          </a:xfrm>
        </p:spPr>
        <p:txBody>
          <a:bodyPr>
            <a:normAutofit/>
          </a:bodyPr>
          <a:lstStyle/>
          <a:p>
            <a:r>
              <a:rPr lang="en-US" sz="7200" b="1" i="1" dirty="0" smtClean="0"/>
              <a:t>THANKS</a:t>
            </a:r>
            <a:endParaRPr lang="en-US" sz="7200" b="1" i="1"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202362"/>
          </a:xfrm>
        </p:spPr>
        <p:txBody>
          <a:bodyPr>
            <a:normAutofit/>
          </a:bodyPr>
          <a:lstStyle/>
          <a:p>
            <a:r>
              <a:rPr lang="en-US" sz="3600" b="1" dirty="0"/>
              <a:t>Entry</a:t>
            </a:r>
            <a:r>
              <a:rPr lang="en-US" sz="3600" b="1" i="1" dirty="0"/>
              <a:t> </a:t>
            </a:r>
            <a:r>
              <a:rPr lang="en-US" sz="3600" b="1" dirty="0"/>
              <a:t>conference </a:t>
            </a:r>
            <a:r>
              <a:rPr lang="en-US" sz="3600" b="1" dirty="0" smtClean="0"/>
              <a:t/>
            </a:r>
            <a:br>
              <a:rPr lang="en-US" sz="3600" b="1" dirty="0" smtClean="0"/>
            </a:br>
            <a:r>
              <a:rPr lang="en-US" sz="3600" b="1" dirty="0" smtClean="0"/>
              <a:t/>
            </a:r>
            <a:br>
              <a:rPr lang="en-US" sz="3600" b="1" dirty="0" smtClean="0"/>
            </a:br>
            <a:r>
              <a:rPr lang="en-US" sz="3600" b="1" dirty="0"/>
              <a:t/>
            </a:r>
            <a:br>
              <a:rPr lang="en-US" sz="3600" b="1" dirty="0"/>
            </a:br>
            <a:r>
              <a:rPr lang="en-US" sz="3600" dirty="0" smtClean="0"/>
              <a:t>The process of implementation of the performance audit steers through entry conference, issuance of audit engagement letter, data collection process, collecting audit evidence, developing audit findings and conclusions and developing recommendations. </a:t>
            </a:r>
            <a:br>
              <a:rPr lang="en-US" sz="3600" dirty="0" smtClean="0"/>
            </a:b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Entry</a:t>
            </a:r>
            <a:r>
              <a:rPr lang="en-US" b="1" i="1" dirty="0" smtClean="0"/>
              <a:t> </a:t>
            </a:r>
            <a:r>
              <a:rPr lang="en-US" b="1" dirty="0" smtClean="0"/>
              <a:t>conference </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IN" dirty="0" smtClean="0"/>
              <a:t>The purpose of this conference is to inform the entity about the areas to be audited along with audit objectives, the audit approach and the time-frame within which the audit is expected to be carried out.  </a:t>
            </a:r>
          </a:p>
          <a:p>
            <a:r>
              <a:rPr lang="en-IN" dirty="0" smtClean="0"/>
              <a:t> Audit criteria/parameters/norms against which performance audit will be benchmarked should be also discussed.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6126162"/>
          </a:xfrm>
        </p:spPr>
        <p:txBody>
          <a:bodyPr>
            <a:normAutofit/>
          </a:bodyPr>
          <a:lstStyle/>
          <a:p>
            <a:pPr algn="just"/>
            <a:r>
              <a:rPr lang="en-US" sz="3200" dirty="0" smtClean="0"/>
              <a:t>This conference also gives the opportunity to discuss the concerns of the audited entity on the subject matter.  The entry conference should be followed by preparing minutes of the proceedings which should be shared with the audited entity and acknowledgement requested.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Field audit process </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IN" dirty="0" smtClean="0"/>
              <a:t>The field audit process comprises the efforts made to collect, interpret and analyse data in relation to stated audit objectives and evaluating them against the pre-determined criteria.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Data Collection &amp; Analysis </a:t>
            </a:r>
            <a:endParaRPr lang="en-US" dirty="0"/>
          </a:p>
        </p:txBody>
      </p:sp>
      <p:sp>
        <p:nvSpPr>
          <p:cNvPr id="3" name="Content Placeholder 2"/>
          <p:cNvSpPr>
            <a:spLocks noGrp="1"/>
          </p:cNvSpPr>
          <p:nvPr>
            <p:ph idx="1"/>
          </p:nvPr>
        </p:nvSpPr>
        <p:spPr/>
        <p:txBody>
          <a:bodyPr>
            <a:normAutofit fontScale="92500" lnSpcReduction="20000"/>
          </a:bodyPr>
          <a:lstStyle/>
          <a:p>
            <a:r>
              <a:rPr lang="en-IN" dirty="0" smtClean="0"/>
              <a:t>Data collection may be performed once, at repeated intervals or through continuous measurements as warranted. </a:t>
            </a:r>
          </a:p>
          <a:p>
            <a:r>
              <a:rPr lang="en-IN" dirty="0" smtClean="0"/>
              <a:t>Information may be gathered on the basis of physical evidence, documents (including written statements), oral testimonies (interviews), or by other means depending on the objectives of the audit. </a:t>
            </a:r>
          </a:p>
          <a:p>
            <a:r>
              <a:rPr lang="en-IN" dirty="0" smtClean="0"/>
              <a:t>The types of data to be obtained should be explainable and justifiable in terms of sufficiency, validity, reliability, relevance and reasonableness.</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6126162"/>
          </a:xfrm>
        </p:spPr>
        <p:txBody>
          <a:bodyPr>
            <a:noAutofit/>
          </a:bodyPr>
          <a:lstStyle/>
          <a:p>
            <a:pPr algn="l"/>
            <a:r>
              <a:rPr lang="en-US" sz="3200" dirty="0" smtClean="0"/>
              <a:t>Data, information and knowledge are, broadly speaking, similar, linked concepts. Data is the primary facts. Data, which has been compiled, is transformed into information. Information, which is </a:t>
            </a:r>
            <a:r>
              <a:rPr lang="en-US" sz="3200" dirty="0" err="1" smtClean="0"/>
              <a:t>analysed</a:t>
            </a:r>
            <a:r>
              <a:rPr lang="en-US" sz="3200" dirty="0" smtClean="0"/>
              <a:t> and understood, will become knowledge. </a:t>
            </a:r>
            <a:br>
              <a:rPr lang="en-US" sz="3200" dirty="0" smtClean="0"/>
            </a:br>
            <a:r>
              <a:rPr lang="en-US" sz="3200" dirty="0" smtClean="0"/>
              <a:t>Data may be collected for different purposes during an audit, as part of the learning process, or in order to describe and </a:t>
            </a:r>
            <a:r>
              <a:rPr lang="en-US" sz="3200" dirty="0" err="1" smtClean="0"/>
              <a:t>analyse</a:t>
            </a:r>
            <a:r>
              <a:rPr lang="en-US" sz="3200" dirty="0" smtClean="0"/>
              <a:t> an outcome or a problem.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6202362"/>
          </a:xfrm>
        </p:spPr>
        <p:txBody>
          <a:bodyPr>
            <a:noAutofit/>
          </a:bodyPr>
          <a:lstStyle/>
          <a:p>
            <a:pPr algn="just"/>
            <a:r>
              <a:rPr lang="en-US" sz="3200" dirty="0" smtClean="0"/>
              <a:t>File examination forms the basis of performance audits. Files contain a wide range of types of evidence, such as the decisions of officials, the ‘case records’ of program beneficiaries and the records of government programs.</a:t>
            </a:r>
            <a:br>
              <a:rPr lang="en-US" sz="3200" dirty="0" smtClean="0"/>
            </a:br>
            <a:r>
              <a:rPr lang="en-US" sz="3200" dirty="0"/>
              <a:t/>
            </a:r>
            <a:br>
              <a:rPr lang="en-US" sz="3200" dirty="0"/>
            </a:br>
            <a:r>
              <a:rPr lang="en-US" sz="3200" dirty="0" smtClean="0"/>
              <a:t> It is important to establish the nature, location and availability of records at the outset of a performance audit so that they can be examined effectively.  </a:t>
            </a:r>
            <a:br>
              <a:rPr lang="en-US" sz="3200" dirty="0" smtClean="0"/>
            </a:br>
            <a:r>
              <a:rPr lang="en-US" sz="3200" dirty="0" smtClean="0"/>
              <a:t>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27</TotalTime>
  <Words>1031</Words>
  <Application>Microsoft Office PowerPoint</Application>
  <PresentationFormat>On-screen Show (4:3)</PresentationFormat>
  <Paragraphs>78</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Solstice</vt:lpstr>
      <vt:lpstr>Performance Audit </vt:lpstr>
      <vt:lpstr>PowerPoint Presentation</vt:lpstr>
      <vt:lpstr>Entry conference    The process of implementation of the performance audit steers through entry conference, issuance of audit engagement letter, data collection process, collecting audit evidence, developing audit findings and conclusions and developing recommendations.  </vt:lpstr>
      <vt:lpstr>Entry conference  </vt:lpstr>
      <vt:lpstr>This conference also gives the opportunity to discuss the concerns of the audited entity on the subject matter.  The entry conference should be followed by preparing minutes of the proceedings which should be shared with the audited entity and acknowledgement requested.  </vt:lpstr>
      <vt:lpstr>Field audit process  </vt:lpstr>
      <vt:lpstr>Data Collection &amp; Analysis </vt:lpstr>
      <vt:lpstr>Data, information and knowledge are, broadly speaking, similar, linked concepts. Data is the primary facts. Data, which has been compiled, is transformed into information. Information, which is analysed and understood, will become knowledge.  Data may be collected for different purposes during an audit, as part of the learning process, or in order to describe and analyse an outcome or a problem.  </vt:lpstr>
      <vt:lpstr>File examination forms the basis of performance audits. Files contain a wide range of types of evidence, such as the decisions of officials, the ‘case records’ of program beneficiaries and the records of government programs.   It is important to establish the nature, location and availability of records at the outset of a performance audit so that they can be examined effectively.     </vt:lpstr>
      <vt:lpstr>The final stage in the analysis of data involves combining the results from different types of sources.   Audit teams should refer to the Audit Design Matrix while carrying out data analysis and the adopting technique or tool thereof.   </vt:lpstr>
      <vt:lpstr>Audit findings are the specific evidence gathered by the auditor to satisfy the audit objectives.   Audit findings contain the following elements: criteria (‘what should be’), condition (‘what is’), and effect (‘what are the consequences’ – observed as well as ‘reasonable and logical future impact’), plus cause (‘why is there a deviation from norms or criteria’), when problems are found. </vt:lpstr>
      <vt:lpstr>Audit findings are arrived at by comparing the evidence to the criteria.Further analysis of the nature and magnitude of the issue, will lead to the development of audit conclusions.   These conclusions should be based on objectives, rationality and project-specific standards and criteria.   Audit conclusions should be developed and evaluated throughout the various phases of performance audit. </vt:lpstr>
      <vt:lpstr>The audit team may identify a cause-and-effect chain and have the option of reporting the findings and conclusions at different points in the chain.   In this situation, the auditor should highlight the most critical deficiencies in the chain. </vt:lpstr>
      <vt:lpstr>Audit conclusions will confirm whether the entity’s performance, with reference to the criteria laid down, was satisfactory or not.   If it was not adequate, they will point either to the systemic deficiency or to the person(s) responsible, the cause and, if determinable, effect of the problem on the subject matter of the audit. </vt:lpstr>
      <vt:lpstr>Developing recommendations </vt:lpstr>
      <vt:lpstr>Recommendations emerge from identification of the ‘cause’ of audit findings, which ought to be addressed by the entity or those charged with governance.  Recommendations should be well-founded and add value.  Recommendations should be practical and be addressed to the entities having responsibility and competence for their implementation.   </vt:lpstr>
      <vt:lpstr>The recommendations should be clear and be presented in a logical and rational fashion. They should be linked to the audit objectives, findings and conclusions. Together with the full text of the report they should make it possible for the reader that they are likely to significantly improve the conduct of government operations and programs, e.g. by lowering the costs and simplifying the administration of the services, by enhancing the quality and volume of the services, or by improving the effectiveness, the impact or the benefits for the society of the services. </vt:lpstr>
      <vt:lpstr>Audit Findings Matrix  </vt:lpstr>
      <vt:lpstr>Audit Findings Matrix      </vt:lpstr>
      <vt:lpstr>Exit Meeting   </vt:lpstr>
      <vt:lpstr>Supervision   </vt:lpstr>
      <vt:lpstr>Concurrent supervision by group officers will fulfil this objective and make sure that their intervention is promptly applied, where necessary.    The Accountant General should conduct mid-term appraisal to ensure that the work is being performed as per plan to avail the opportunity of providing timely guidance to the field audit parties.   </vt:lpstr>
      <vt:lpstr>The quality control and supervision on the implementation of the performance audit by the Department’s Senior Management is provided through approval of the audit implementation guidelines, periodic work-in-progress reports and guidance during the mid-term workshops.  </vt:lpstr>
      <vt:lpstr>THANKS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STM</dc:title>
  <dc:creator/>
  <cp:lastModifiedBy>RTI</cp:lastModifiedBy>
  <cp:revision>14</cp:revision>
  <dcterms:created xsi:type="dcterms:W3CDTF">2006-08-16T00:00:00Z</dcterms:created>
  <dcterms:modified xsi:type="dcterms:W3CDTF">2015-06-25T10:02:59Z</dcterms:modified>
</cp:coreProperties>
</file>