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6"/>
  </p:notesMasterIdLst>
  <p:sldIdLst>
    <p:sldId id="256" r:id="rId2"/>
    <p:sldId id="293" r:id="rId3"/>
    <p:sldId id="257" r:id="rId4"/>
    <p:sldId id="258" r:id="rId5"/>
    <p:sldId id="259" r:id="rId6"/>
    <p:sldId id="279" r:id="rId7"/>
    <p:sldId id="260" r:id="rId8"/>
    <p:sldId id="261" r:id="rId9"/>
    <p:sldId id="280" r:id="rId10"/>
    <p:sldId id="281" r:id="rId11"/>
    <p:sldId id="262" r:id="rId12"/>
    <p:sldId id="282" r:id="rId13"/>
    <p:sldId id="263" r:id="rId14"/>
    <p:sldId id="264" r:id="rId15"/>
    <p:sldId id="265" r:id="rId16"/>
    <p:sldId id="266" r:id="rId17"/>
    <p:sldId id="284" r:id="rId18"/>
    <p:sldId id="285" r:id="rId19"/>
    <p:sldId id="286" r:id="rId20"/>
    <p:sldId id="287" r:id="rId21"/>
    <p:sldId id="267" r:id="rId22"/>
    <p:sldId id="289" r:id="rId23"/>
    <p:sldId id="290" r:id="rId24"/>
    <p:sldId id="29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87337-2985-46BB-BBBA-A000C2971EF1}" type="datetimeFigureOut">
              <a:rPr lang="en-US" smtClean="0"/>
              <a:t>6/25/2015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01A8A8-0409-4339-B224-F9799EDF433A}" type="slidenum">
              <a:rPr lang="en-US" smtClean="0"/>
              <a:t>‹#›</a:t>
            </a:fld>
            <a:endParaRPr lang="en-US"/>
          </a:p>
        </p:txBody>
      </p:sp>
    </p:spTree>
    <p:extLst>
      <p:ext uri="{BB962C8B-B14F-4D97-AF65-F5344CB8AC3E}">
        <p14:creationId xmlns:p14="http://schemas.microsoft.com/office/powerpoint/2010/main" val="3371602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01A8A8-0409-4339-B224-F9799EDF433A}" type="slidenum">
              <a:rPr lang="en-US" smtClean="0"/>
              <a:t>1</a:t>
            </a:fld>
            <a:endParaRPr lang="en-US"/>
          </a:p>
        </p:txBody>
      </p:sp>
    </p:spTree>
    <p:extLst>
      <p:ext uri="{BB962C8B-B14F-4D97-AF65-F5344CB8AC3E}">
        <p14:creationId xmlns:p14="http://schemas.microsoft.com/office/powerpoint/2010/main" val="3332052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ltLang="en-US"/>
              <a:t>Performance Audit Course, RTI, Mumbai</a:t>
            </a:r>
          </a:p>
        </p:txBody>
      </p:sp>
      <p:sp>
        <p:nvSpPr>
          <p:cNvPr id="6" name="Rectangle 7"/>
          <p:cNvSpPr>
            <a:spLocks noGrp="1" noChangeArrowheads="1"/>
          </p:cNvSpPr>
          <p:nvPr>
            <p:ph type="sldNum" sz="quarter" idx="5"/>
          </p:nvPr>
        </p:nvSpPr>
        <p:spPr>
          <a:ln/>
        </p:spPr>
        <p:txBody>
          <a:bodyPr/>
          <a:lstStyle/>
          <a:p>
            <a:fld id="{B6624C69-B9F3-4B50-87F9-40C705D7B573}" type="slidenum">
              <a:rPr lang="en-US" altLang="en-US"/>
              <a:pPr/>
              <a:t>2</a:t>
            </a:fld>
            <a:endParaRPr lang="en-US" alt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FC70240-2B5B-4D1D-A067-B8380FC79E0D}" type="datetime1">
              <a:rPr lang="en-US" smtClean="0"/>
              <a:t>6/25/2015</a:t>
            </a:fld>
            <a:endParaRPr lang="en-US"/>
          </a:p>
        </p:txBody>
      </p:sp>
      <p:sp>
        <p:nvSpPr>
          <p:cNvPr id="20" name="Footer Placeholder 19"/>
          <p:cNvSpPr>
            <a:spLocks noGrp="1"/>
          </p:cNvSpPr>
          <p:nvPr>
            <p:ph type="ftr" sz="quarter" idx="11"/>
          </p:nvPr>
        </p:nvSpPr>
        <p:spPr/>
        <p:txBody>
          <a:bodyPr/>
          <a:lstStyle>
            <a:extLst/>
          </a:lstStyle>
          <a:p>
            <a:r>
              <a:rPr lang="en-US" smtClean="0"/>
              <a:t>-STM on Performance Audit        RTI ,Jaipur</a:t>
            </a:r>
            <a:endParaRPr lang="en-US"/>
          </a:p>
        </p:txBody>
      </p:sp>
      <p:sp>
        <p:nvSpPr>
          <p:cNvPr id="10" name="Slide Number Placeholder 9"/>
          <p:cNvSpPr>
            <a:spLocks noGrp="1"/>
          </p:cNvSpPr>
          <p:nvPr>
            <p:ph type="sldNum" sz="quarter" idx="12"/>
          </p:nvPr>
        </p:nvSpPr>
        <p:spPr/>
        <p:txBody>
          <a:bodyPr/>
          <a:lstStyle>
            <a:extLst/>
          </a:lstStyle>
          <a:p>
            <a:fld id="{BD888C9A-78D3-4D48-B248-B85182C314E6}"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8F316D-D74D-48F6-9433-7CDC3907025D}"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D78595-B3CA-4D5B-83D6-4B5AA9FC197C}"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73E6863-BB15-4F0E-B469-627AC731F168}"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7F2C7EA-3CF5-4CDF-B405-B50B195AAFF9}" type="datetime1">
              <a:rPr lang="en-US" smtClean="0"/>
              <a:t>6/25/2015</a:t>
            </a:fld>
            <a:endParaRPr lang="en-US"/>
          </a:p>
        </p:txBody>
      </p:sp>
      <p:sp>
        <p:nvSpPr>
          <p:cNvPr id="5" name="Footer Placeholder 4"/>
          <p:cNvSpPr>
            <a:spLocks noGrp="1"/>
          </p:cNvSpPr>
          <p:nvPr>
            <p:ph type="ftr" sz="quarter" idx="11"/>
          </p:nvPr>
        </p:nvSpPr>
        <p:spPr/>
        <p:txBody>
          <a:bodyPr/>
          <a:lstStyle>
            <a:extLst/>
          </a:lstStyle>
          <a:p>
            <a:r>
              <a:rPr lang="en-US" smtClean="0"/>
              <a:t>-STM on Performance Audit        RTI ,Jaipur</a:t>
            </a:r>
            <a:endParaRPr lang="en-US"/>
          </a:p>
        </p:txBody>
      </p:sp>
      <p:sp>
        <p:nvSpPr>
          <p:cNvPr id="6" name="Slide Number Placeholder 5"/>
          <p:cNvSpPr>
            <a:spLocks noGrp="1"/>
          </p:cNvSpPr>
          <p:nvPr>
            <p:ph type="sldNum" sz="quarter" idx="12"/>
          </p:nvPr>
        </p:nvSpPr>
        <p:spPr/>
        <p:txBody>
          <a:bodyPr/>
          <a:lstStyle>
            <a:extLst/>
          </a:lstStyle>
          <a:p>
            <a:fld id="{BD888C9A-78D3-4D48-B248-B85182C314E6}"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C011E6-A33F-4F1A-8919-3EFBD177DD28}"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B48D7BD-C8CE-4CF3-B0C4-545C6AE436FC}" type="datetime1">
              <a:rPr lang="en-US" smtClean="0"/>
              <a:t>6/25/2015</a:t>
            </a:fld>
            <a:endParaRPr lang="en-US"/>
          </a:p>
        </p:txBody>
      </p:sp>
      <p:sp>
        <p:nvSpPr>
          <p:cNvPr id="8" name="Footer Placeholder 7"/>
          <p:cNvSpPr>
            <a:spLocks noGrp="1"/>
          </p:cNvSpPr>
          <p:nvPr>
            <p:ph type="ftr" sz="quarter" idx="11"/>
          </p:nvPr>
        </p:nvSpPr>
        <p:spPr/>
        <p:txBody>
          <a:bodyPr/>
          <a:lstStyle>
            <a:extLst/>
          </a:lstStyle>
          <a:p>
            <a:r>
              <a:rPr lang="en-US" smtClean="0"/>
              <a:t>-STM on Performance Audit        RTI ,Jaipur</a:t>
            </a:r>
            <a:endParaRPr lang="en-US"/>
          </a:p>
        </p:txBody>
      </p:sp>
      <p:sp>
        <p:nvSpPr>
          <p:cNvPr id="9" name="Slide Number Placeholder 8"/>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5120DB5-02A6-4D7A-9E46-C17A7D4DC94A}" type="datetime1">
              <a:rPr lang="en-US" smtClean="0"/>
              <a:t>6/25/2015</a:t>
            </a:fld>
            <a:endParaRPr lang="en-US"/>
          </a:p>
        </p:txBody>
      </p:sp>
      <p:sp>
        <p:nvSpPr>
          <p:cNvPr id="4" name="Footer Placeholder 3"/>
          <p:cNvSpPr>
            <a:spLocks noGrp="1"/>
          </p:cNvSpPr>
          <p:nvPr>
            <p:ph type="ftr" sz="quarter" idx="11"/>
          </p:nvPr>
        </p:nvSpPr>
        <p:spPr/>
        <p:txBody>
          <a:bodyPr/>
          <a:lstStyle>
            <a:extLst/>
          </a:lstStyle>
          <a:p>
            <a:r>
              <a:rPr lang="en-US" smtClean="0"/>
              <a:t>-STM on Performance Audit        RTI ,Jaipur</a:t>
            </a:r>
            <a:endParaRPr lang="en-US"/>
          </a:p>
        </p:txBody>
      </p:sp>
      <p:sp>
        <p:nvSpPr>
          <p:cNvPr id="5" name="Slide Number Placeholder 4"/>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6F87722-4E18-44A8-B230-E7471FBBFAFD}" type="datetime1">
              <a:rPr lang="en-US" smtClean="0"/>
              <a:t>6/25/2015</a:t>
            </a:fld>
            <a:endParaRPr lang="en-US"/>
          </a:p>
        </p:txBody>
      </p:sp>
      <p:sp>
        <p:nvSpPr>
          <p:cNvPr id="3" name="Footer Placeholder 2"/>
          <p:cNvSpPr>
            <a:spLocks noGrp="1"/>
          </p:cNvSpPr>
          <p:nvPr>
            <p:ph type="ftr" sz="quarter" idx="11"/>
          </p:nvPr>
        </p:nvSpPr>
        <p:spPr/>
        <p:txBody>
          <a:bodyPr/>
          <a:lstStyle>
            <a:extLst/>
          </a:lstStyle>
          <a:p>
            <a:r>
              <a:rPr lang="en-US" smtClean="0"/>
              <a:t>-STM on Performance Audit        RTI ,Jaipur</a:t>
            </a:r>
            <a:endParaRPr lang="en-US"/>
          </a:p>
        </p:txBody>
      </p:sp>
      <p:sp>
        <p:nvSpPr>
          <p:cNvPr id="4" name="Slide Number Placeholder 3"/>
          <p:cNvSpPr>
            <a:spLocks noGrp="1"/>
          </p:cNvSpPr>
          <p:nvPr>
            <p:ph type="sldNum" sz="quarter" idx="12"/>
          </p:nvPr>
        </p:nvSpPr>
        <p:spPr/>
        <p:txBody>
          <a:bodyPr/>
          <a:lstStyle>
            <a:extLst/>
          </a:lstStyle>
          <a:p>
            <a:fld id="{BD888C9A-78D3-4D48-B248-B85182C314E6}"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A9BC6C3-3980-4BF8-BD85-BF17B204C648}"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D888C9A-78D3-4D48-B248-B85182C314E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67E8E15-A118-4D48-990A-20CD324F18A6}" type="datetime1">
              <a:rPr lang="en-US" smtClean="0"/>
              <a:t>6/25/2015</a:t>
            </a:fld>
            <a:endParaRPr lang="en-US"/>
          </a:p>
        </p:txBody>
      </p:sp>
      <p:sp>
        <p:nvSpPr>
          <p:cNvPr id="6" name="Footer Placeholder 5"/>
          <p:cNvSpPr>
            <a:spLocks noGrp="1"/>
          </p:cNvSpPr>
          <p:nvPr>
            <p:ph type="ftr" sz="quarter" idx="11"/>
          </p:nvPr>
        </p:nvSpPr>
        <p:spPr/>
        <p:txBody>
          <a:bodyPr/>
          <a:lstStyle>
            <a:extLst/>
          </a:lstStyle>
          <a:p>
            <a:r>
              <a:rPr lang="en-US" smtClean="0"/>
              <a:t>-STM on Performance Audit        RTI ,Jaipur</a:t>
            </a:r>
            <a:endParaRPr lang="en-US"/>
          </a:p>
        </p:txBody>
      </p:sp>
      <p:sp>
        <p:nvSpPr>
          <p:cNvPr id="7" name="Slide Number Placeholder 6"/>
          <p:cNvSpPr>
            <a:spLocks noGrp="1"/>
          </p:cNvSpPr>
          <p:nvPr>
            <p:ph type="sldNum" sz="quarter" idx="12"/>
          </p:nvPr>
        </p:nvSpPr>
        <p:spPr/>
        <p:txBody>
          <a:bodyPr/>
          <a:lstStyle>
            <a:extLst/>
          </a:lstStyle>
          <a:p>
            <a:fld id="{BD888C9A-78D3-4D48-B248-B85182C314E6}"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8088F78-4335-4BD3-8D84-BDAF1EC1C209}" type="datetime1">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-STM on Performance Audit        RTI ,Jaipur</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D888C9A-78D3-4D48-B248-B85182C314E6}"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5400" dirty="0" smtClean="0"/>
              <a:t>Performance Audit</a:t>
            </a:r>
            <a:endParaRPr lang="en-US" sz="5400" dirty="0"/>
          </a:p>
        </p:txBody>
      </p:sp>
      <p:sp>
        <p:nvSpPr>
          <p:cNvPr id="3" name="Subtitle 2"/>
          <p:cNvSpPr>
            <a:spLocks noGrp="1"/>
          </p:cNvSpPr>
          <p:nvPr>
            <p:ph type="subTitle" idx="1"/>
          </p:nvPr>
        </p:nvSpPr>
        <p:spPr/>
        <p:txBody>
          <a:bodyPr/>
          <a:lstStyle/>
          <a:p>
            <a:r>
              <a:rPr lang="en-US" dirty="0" smtClean="0"/>
              <a:t> </a:t>
            </a:r>
          </a:p>
        </p:txBody>
      </p:sp>
      <p:sp>
        <p:nvSpPr>
          <p:cNvPr id="6" name="Footer Placeholder 5"/>
          <p:cNvSpPr>
            <a:spLocks noGrp="1"/>
          </p:cNvSpPr>
          <p:nvPr>
            <p:ph type="ftr" sz="quarter" idx="11"/>
          </p:nvPr>
        </p:nvSpPr>
        <p:spPr/>
        <p:txBody>
          <a:bodyPr/>
          <a:lstStyle/>
          <a:p>
            <a:r>
              <a:rPr lang="en-US" smtClean="0"/>
              <a:t>-STM on Performance Audit        RTI ,Jaipur</a:t>
            </a:r>
            <a:endParaRPr lang="en-US"/>
          </a:p>
        </p:txBody>
      </p:sp>
      <p:sp>
        <p:nvSpPr>
          <p:cNvPr id="4" name="Rectangle 3"/>
          <p:cNvSpPr/>
          <p:nvPr/>
        </p:nvSpPr>
        <p:spPr>
          <a:xfrm>
            <a:off x="1447800" y="3581400"/>
            <a:ext cx="6553200" cy="1754326"/>
          </a:xfrm>
          <a:prstGeom prst="rect">
            <a:avLst/>
          </a:prstGeom>
        </p:spPr>
        <p:txBody>
          <a:bodyPr wrap="square">
            <a:spAutoFit/>
          </a:bodyPr>
          <a:lstStyle/>
          <a:p>
            <a:pPr algn="ctr"/>
            <a:r>
              <a:rPr lang="en-US" sz="3600" dirty="0"/>
              <a:t>Introduction to the new Performance Audit Guidelines 2014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Autofit/>
          </a:bodyPr>
          <a:lstStyle/>
          <a:p>
            <a:pPr algn="just"/>
            <a:r>
              <a:rPr lang="en-US" sz="3200" dirty="0"/>
              <a:t>In the effort to find answer to the second question, adequate caution should be exercised by not going beyond the audit </a:t>
            </a:r>
            <a:r>
              <a:rPr lang="en-US" sz="3200" dirty="0" smtClean="0"/>
              <a:t>mandate. Roles assigned to executive should be honored.</a:t>
            </a:r>
            <a:br>
              <a:rPr lang="en-US" sz="3200" dirty="0" smtClean="0"/>
            </a:br>
            <a:r>
              <a:rPr lang="en-US" sz="3200" dirty="0" smtClean="0"/>
              <a:t/>
            </a:r>
            <a:br>
              <a:rPr lang="en-US" sz="3200" dirty="0" smtClean="0"/>
            </a:br>
            <a:r>
              <a:rPr lang="en-US" sz="3200" dirty="0" smtClean="0"/>
              <a:t> </a:t>
            </a:r>
            <a:r>
              <a:rPr lang="en-US" sz="3200" dirty="0"/>
              <a:t>However, the correctness of the information or inputs that were considered while framing the policy and sufficiency of the </a:t>
            </a:r>
            <a:r>
              <a:rPr lang="en-US" sz="3200" dirty="0" err="1"/>
              <a:t>programmes</a:t>
            </a:r>
            <a:r>
              <a:rPr lang="en-US" sz="3200" dirty="0"/>
              <a:t> and resources to fulfil the policy objectives may be assessed and reported. </a:t>
            </a:r>
            <a:br>
              <a:rPr lang="en-US" sz="3200" dirty="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a:t>Objectives of Performance Audit </a:t>
            </a:r>
            <a:endParaRPr lang="en-US" sz="3600" dirty="0"/>
          </a:p>
        </p:txBody>
      </p:sp>
      <p:sp>
        <p:nvSpPr>
          <p:cNvPr id="3" name="Content Placeholder 2"/>
          <p:cNvSpPr>
            <a:spLocks noGrp="1"/>
          </p:cNvSpPr>
          <p:nvPr>
            <p:ph idx="1"/>
          </p:nvPr>
        </p:nvSpPr>
        <p:spPr/>
        <p:txBody>
          <a:bodyPr/>
          <a:lstStyle/>
          <a:p>
            <a:r>
              <a:rPr lang="en-IN" dirty="0" smtClean="0"/>
              <a:t>The </a:t>
            </a:r>
            <a:r>
              <a:rPr lang="en-IN" dirty="0"/>
              <a:t>main objective of performance auditing is to constructively promote economical, effective and efficient governance</a:t>
            </a:r>
            <a:r>
              <a:rPr lang="en-IN" dirty="0" smtClean="0"/>
              <a:t>.</a:t>
            </a:r>
          </a:p>
          <a:p>
            <a:endParaRPr lang="en-IN" dirty="0" smtClean="0"/>
          </a:p>
          <a:p>
            <a:r>
              <a:rPr lang="en-IN" dirty="0" smtClean="0"/>
              <a:t> </a:t>
            </a:r>
            <a:r>
              <a:rPr lang="en-IN" dirty="0"/>
              <a:t>It also contributes to accountability and transparency.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897562"/>
          </a:xfrm>
        </p:spPr>
        <p:txBody>
          <a:bodyPr>
            <a:normAutofit/>
          </a:bodyPr>
          <a:lstStyle/>
          <a:p>
            <a:pPr algn="l"/>
            <a:r>
              <a:rPr lang="en-IN" sz="3600" dirty="0"/>
              <a:t>Performance auditing focuses on areas in which it can add value for citizens and which have the greatest potential for improvement. </a:t>
            </a:r>
            <a:r>
              <a:rPr lang="en-IN" sz="3600" dirty="0" smtClean="0"/>
              <a:t/>
            </a:r>
            <a:br>
              <a:rPr lang="en-IN" sz="3600" dirty="0" smtClean="0"/>
            </a:br>
            <a:r>
              <a:rPr lang="en-IN" sz="3600" dirty="0" smtClean="0"/>
              <a:t/>
            </a:r>
            <a:br>
              <a:rPr lang="en-IN" sz="3600" dirty="0" smtClean="0"/>
            </a:br>
            <a:r>
              <a:rPr lang="en-IN" sz="3600" dirty="0" smtClean="0"/>
              <a:t>It </a:t>
            </a:r>
            <a:r>
              <a:rPr lang="en-IN" sz="3600" dirty="0"/>
              <a:t>provides constructive incentives for the responsible parties to take appropriate action.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Elements of Performance Audit </a:t>
            </a:r>
            <a:endParaRPr lang="en-US" dirty="0"/>
          </a:p>
        </p:txBody>
      </p:sp>
      <p:sp>
        <p:nvSpPr>
          <p:cNvPr id="3" name="Content Placeholder 2"/>
          <p:cNvSpPr>
            <a:spLocks noGrp="1"/>
          </p:cNvSpPr>
          <p:nvPr>
            <p:ph idx="1"/>
          </p:nvPr>
        </p:nvSpPr>
        <p:spPr/>
        <p:txBody>
          <a:bodyPr/>
          <a:lstStyle/>
          <a:p>
            <a:r>
              <a:rPr lang="en-IN" dirty="0"/>
              <a:t>Public Sector audits have certain basic elements (i) Three parties in the audit i.e. the auditor, the responsible party, intended user</a:t>
            </a:r>
            <a:r>
              <a:rPr lang="en-IN" dirty="0" smtClean="0"/>
              <a:t>,</a:t>
            </a:r>
          </a:p>
          <a:p>
            <a:endParaRPr lang="en-IN" dirty="0" smtClean="0"/>
          </a:p>
          <a:p>
            <a:r>
              <a:rPr lang="en-IN" dirty="0" smtClean="0"/>
              <a:t> </a:t>
            </a:r>
            <a:r>
              <a:rPr lang="en-IN" dirty="0"/>
              <a:t>(ii) the subject matter information and </a:t>
            </a:r>
            <a:endParaRPr lang="en-IN" dirty="0" smtClean="0"/>
          </a:p>
          <a:p>
            <a:endParaRPr lang="en-IN" dirty="0" smtClean="0"/>
          </a:p>
          <a:p>
            <a:r>
              <a:rPr lang="en-IN" dirty="0" smtClean="0"/>
              <a:t>(</a:t>
            </a:r>
            <a:r>
              <a:rPr lang="en-IN" dirty="0"/>
              <a:t>iii) criteria to assess the subject matter.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Subject matter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IN" dirty="0"/>
              <a:t>The subject matter of a performance audit need not be limited to specific programmes, entities or funds but can include activities (with their outputs, outcomes and impacts) or </a:t>
            </a:r>
            <a:r>
              <a:rPr lang="en-IN" dirty="0" smtClean="0"/>
              <a:t> </a:t>
            </a:r>
            <a:r>
              <a:rPr lang="en-IN" dirty="0"/>
              <a:t>existing situations (including causes and consequences). </a:t>
            </a:r>
            <a:endParaRPr lang="en-IN" dirty="0" smtClean="0"/>
          </a:p>
          <a:p>
            <a:r>
              <a:rPr lang="en-IN" dirty="0" smtClean="0"/>
              <a:t>The </a:t>
            </a:r>
            <a:r>
              <a:rPr lang="en-IN" dirty="0"/>
              <a:t>subject matter is determined by the objective and formulated in the audit questions.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Audit Criteria </a:t>
            </a:r>
            <a:r>
              <a:rPr lang="en-US" dirty="0"/>
              <a:t/>
            </a:r>
            <a:br>
              <a:rPr lang="en-US" dirty="0"/>
            </a:br>
            <a:endParaRPr lang="en-US" dirty="0"/>
          </a:p>
        </p:txBody>
      </p:sp>
      <p:sp>
        <p:nvSpPr>
          <p:cNvPr id="3" name="Content Placeholder 2"/>
          <p:cNvSpPr>
            <a:spLocks noGrp="1"/>
          </p:cNvSpPr>
          <p:nvPr>
            <p:ph idx="1"/>
          </p:nvPr>
        </p:nvSpPr>
        <p:spPr/>
        <p:txBody>
          <a:bodyPr/>
          <a:lstStyle/>
          <a:p>
            <a:r>
              <a:rPr lang="en-IN" dirty="0"/>
              <a:t>Audit criteria within the context of performance audit are audit specific, reasonable standards of performance against which the economy, efficiency and effectiveness of operations can be evaluated and assessed.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76400"/>
          </a:xfrm>
        </p:spPr>
        <p:txBody>
          <a:bodyPr>
            <a:noAutofit/>
          </a:bodyPr>
          <a:lstStyle/>
          <a:p>
            <a:r>
              <a:rPr lang="en-US" sz="3600" b="1" dirty="0"/>
              <a:t>Assurance and confidence in performance auditing </a:t>
            </a:r>
            <a:r>
              <a:rPr lang="en-US" sz="3600" dirty="0"/>
              <a:t/>
            </a:r>
            <a:br>
              <a:rPr lang="en-US" sz="3600" dirty="0"/>
            </a:br>
            <a:endParaRPr lang="en-US" sz="3600" dirty="0"/>
          </a:p>
        </p:txBody>
      </p:sp>
      <p:sp>
        <p:nvSpPr>
          <p:cNvPr id="3" name="Content Placeholder 2"/>
          <p:cNvSpPr>
            <a:spLocks noGrp="1"/>
          </p:cNvSpPr>
          <p:nvPr>
            <p:ph idx="1"/>
          </p:nvPr>
        </p:nvSpPr>
        <p:spPr/>
        <p:txBody>
          <a:bodyPr/>
          <a:lstStyle/>
          <a:p>
            <a:r>
              <a:rPr lang="en-US" dirty="0"/>
              <a:t>As in all audits, the users of performance audit reports seek confidence about the reliability of information in the reports. </a:t>
            </a:r>
            <a:endParaRPr lang="en-US" dirty="0" smtClean="0"/>
          </a:p>
          <a:p>
            <a:r>
              <a:rPr lang="en-US" dirty="0" smtClean="0"/>
              <a:t>The </a:t>
            </a:r>
            <a:r>
              <a:rPr lang="en-US" dirty="0"/>
              <a:t>performance auditors should, therefore, in all cases provide findings based on sufficient and appropriate evidence and actively manage the risk of inappropriate reports.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78562"/>
          </a:xfrm>
        </p:spPr>
        <p:txBody>
          <a:bodyPr>
            <a:normAutofit/>
          </a:bodyPr>
          <a:lstStyle/>
          <a:p>
            <a:pPr algn="just"/>
            <a:r>
              <a:rPr lang="en-US" sz="3600" dirty="0"/>
              <a:t>However, the performance auditor is not normally expected to provide an overall opinion on the achievement of economy, efficiency and effectiveness on the level of the audited entity in the same way as the opinion on financial statements. </a:t>
            </a:r>
            <a:br>
              <a:rPr lang="en-US" sz="3600" dirty="0"/>
            </a:b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05800" cy="6049962"/>
          </a:xfrm>
        </p:spPr>
        <p:txBody>
          <a:bodyPr>
            <a:noAutofit/>
          </a:bodyPr>
          <a:lstStyle/>
          <a:p>
            <a:pPr algn="l"/>
            <a:r>
              <a:rPr lang="en-US" sz="3200" dirty="0"/>
              <a:t>Performance auditors should specifically describe how their findings have led to a set of conclusions and, if applicable, an overall conclusion.  </a:t>
            </a:r>
            <a:br>
              <a:rPr lang="en-US" sz="3200" dirty="0"/>
            </a:br>
            <a:r>
              <a:rPr lang="en-US" sz="3200" dirty="0" smtClean="0"/>
              <a:t/>
            </a:r>
            <a:br>
              <a:rPr lang="en-US" sz="3200" dirty="0" smtClean="0"/>
            </a:br>
            <a:r>
              <a:rPr lang="en-US" sz="3200" dirty="0" smtClean="0"/>
              <a:t>This </a:t>
            </a:r>
            <a:r>
              <a:rPr lang="en-US" sz="3200" dirty="0"/>
              <a:t>means explaining the criteria developed and used and why, and stating that all relevant viewpoints have been taken into account</a:t>
            </a:r>
            <a:r>
              <a:rPr lang="en-US" sz="3200" dirty="0" smtClean="0"/>
              <a:t>.</a:t>
            </a:r>
            <a:br>
              <a:rPr lang="en-US" sz="3200" dirty="0" smtClean="0"/>
            </a:br>
            <a:r>
              <a:rPr lang="en-US" sz="3200" dirty="0" smtClean="0"/>
              <a:t> </a:t>
            </a:r>
            <a:br>
              <a:rPr lang="en-US" sz="3200" dirty="0" smtClean="0"/>
            </a:br>
            <a:r>
              <a:rPr lang="en-US" sz="3200" dirty="0" smtClean="0"/>
              <a:t>The </a:t>
            </a:r>
            <a:r>
              <a:rPr lang="en-US" sz="3200" dirty="0"/>
              <a:t>principles on reporting give further guidance for this process. </a:t>
            </a:r>
            <a:br>
              <a:rPr lang="en-US" sz="3200" dirty="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6049962"/>
          </a:xfrm>
        </p:spPr>
        <p:txBody>
          <a:bodyPr>
            <a:normAutofit/>
          </a:bodyPr>
          <a:lstStyle/>
          <a:p>
            <a:pPr algn="just"/>
            <a:r>
              <a:rPr lang="en-IN" sz="3200" dirty="0"/>
              <a:t>Performance auditing is a means to an end and not an end by itself. </a:t>
            </a:r>
            <a:r>
              <a:rPr lang="en-IN" sz="3200" dirty="0" smtClean="0"/>
              <a:t/>
            </a:r>
            <a:br>
              <a:rPr lang="en-IN" sz="3200" dirty="0" smtClean="0"/>
            </a:br>
            <a:r>
              <a:rPr lang="en-IN" sz="3200" dirty="0" smtClean="0"/>
              <a:t>Performance </a:t>
            </a:r>
            <a:r>
              <a:rPr lang="en-IN" sz="3200" dirty="0"/>
              <a:t>audit should be aimed at adding value to the Management by way of reliable, objective and independent information, highlighting the shortcomings in programme planning, implementation, information systems affecting the outputs and outcome specifically and quality of expenditure or management generally. </a:t>
            </a: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Rot="1" noChangeArrowheads="1"/>
          </p:cNvSpPr>
          <p:nvPr>
            <p:ph idx="1"/>
          </p:nvPr>
        </p:nvSpPr>
        <p:spPr>
          <a:xfrm>
            <a:off x="457200" y="838200"/>
            <a:ext cx="8388350" cy="5181600"/>
          </a:xfrm>
        </p:spPr>
        <p:txBody>
          <a:bodyPr/>
          <a:lstStyle/>
          <a:p>
            <a:pPr>
              <a:buClr>
                <a:schemeClr val="tx1"/>
              </a:buClr>
              <a:buFont typeface="Wingdings" pitchFamily="2" charset="2"/>
              <a:buChar char="q"/>
            </a:pPr>
            <a:r>
              <a:rPr lang="en-US" altLang="en-US" sz="2800" b="1" dirty="0"/>
              <a:t> Session </a:t>
            </a:r>
            <a:r>
              <a:rPr lang="en-US" altLang="en-US" sz="2800" b="1" dirty="0" smtClean="0"/>
              <a:t>Objective</a:t>
            </a:r>
          </a:p>
          <a:p>
            <a:pPr marL="0" indent="0">
              <a:buClr>
                <a:schemeClr val="tx1"/>
              </a:buClr>
              <a:buNone/>
            </a:pPr>
            <a:endParaRPr lang="en-US" altLang="en-US" sz="2800" b="1" dirty="0" smtClean="0"/>
          </a:p>
          <a:p>
            <a:pPr marL="0" indent="0">
              <a:buClr>
                <a:schemeClr val="tx1"/>
              </a:buClr>
              <a:buNone/>
            </a:pPr>
            <a:r>
              <a:rPr lang="en-US" altLang="en-US" dirty="0" smtClean="0"/>
              <a:t>-To </a:t>
            </a:r>
            <a:r>
              <a:rPr lang="en-US" altLang="en-US" dirty="0"/>
              <a:t>introduce </a:t>
            </a:r>
            <a:r>
              <a:rPr lang="en-US" altLang="en-US" dirty="0" smtClean="0"/>
              <a:t> the important features of New Performance Guidelines 2014</a:t>
            </a:r>
            <a:endParaRPr lang="en-US" altLang="en-US" dirty="0"/>
          </a:p>
          <a:p>
            <a:pPr lvl="1" algn="just">
              <a:buClr>
                <a:schemeClr val="tx1"/>
              </a:buClr>
              <a:buFont typeface="Wingdings" pitchFamily="2" charset="2"/>
              <a:buNone/>
            </a:pPr>
            <a:endParaRPr lang="en-US" altLang="en-US" dirty="0"/>
          </a:p>
          <a:p>
            <a:pPr algn="just">
              <a:buClr>
                <a:schemeClr val="tx1"/>
              </a:buClr>
              <a:buFont typeface="Wingdings" pitchFamily="2" charset="2"/>
              <a:buChar char="q"/>
            </a:pPr>
            <a:r>
              <a:rPr lang="en-US" altLang="en-US" sz="2800" b="1" dirty="0"/>
              <a:t> Learning objective</a:t>
            </a:r>
          </a:p>
          <a:p>
            <a:pPr lvl="1" algn="just">
              <a:buClr>
                <a:schemeClr val="tx1"/>
              </a:buClr>
            </a:pPr>
            <a:r>
              <a:rPr lang="en-US" altLang="en-US" dirty="0">
                <a:ea typeface="MS Mincho" pitchFamily="49" charset="-128"/>
              </a:rPr>
              <a:t>By the end of session the participants </a:t>
            </a:r>
            <a:r>
              <a:rPr lang="en-US" altLang="en-US" dirty="0" smtClean="0">
                <a:ea typeface="MS Mincho" pitchFamily="49" charset="-128"/>
              </a:rPr>
              <a:t>would </a:t>
            </a:r>
            <a:r>
              <a:rPr lang="en-US" altLang="en-US" dirty="0">
                <a:ea typeface="MS Mincho" pitchFamily="49" charset="-128"/>
              </a:rPr>
              <a:t>be able to understand the </a:t>
            </a:r>
            <a:r>
              <a:rPr lang="en-US" altLang="en-US" dirty="0" smtClean="0">
                <a:ea typeface="MS Mincho" pitchFamily="49" charset="-128"/>
              </a:rPr>
              <a:t>significant changes contained in new Performance Audit  Guidelines</a:t>
            </a:r>
            <a:endParaRPr lang="en-US" altLang="en-US" sz="2400" dirty="0">
              <a:ea typeface="MS Mincho" pitchFamily="49" charset="-128"/>
            </a:endParaRPr>
          </a:p>
          <a:p>
            <a:pPr algn="just"/>
            <a:endParaRPr lang="en-US" altLang="en-US" sz="2800" dirty="0"/>
          </a:p>
        </p:txBody>
      </p:sp>
      <p:sp>
        <p:nvSpPr>
          <p:cNvPr id="2" name="Footer Placeholder 1"/>
          <p:cNvSpPr>
            <a:spLocks noGrp="1"/>
          </p:cNvSpPr>
          <p:nvPr>
            <p:ph type="ftr" sz="quarter" idx="11"/>
          </p:nvPr>
        </p:nvSpPr>
        <p:spPr/>
        <p:txBody>
          <a:bodyPr/>
          <a:lstStyle/>
          <a:p>
            <a:r>
              <a:rPr lang="en-US" smtClean="0"/>
              <a:t>-STM on Performance Audit        RTI ,Jaipur</a:t>
            </a:r>
            <a:endParaRPr lang="en-US"/>
          </a:p>
        </p:txBody>
      </p:sp>
    </p:spTree>
    <p:extLst>
      <p:ext uri="{BB962C8B-B14F-4D97-AF65-F5344CB8AC3E}">
        <p14:creationId xmlns:p14="http://schemas.microsoft.com/office/powerpoint/2010/main" val="373887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973762"/>
          </a:xfrm>
        </p:spPr>
        <p:txBody>
          <a:bodyPr>
            <a:normAutofit/>
          </a:bodyPr>
          <a:lstStyle/>
          <a:p>
            <a:pPr algn="just"/>
            <a:r>
              <a:rPr lang="en-US" sz="3600" dirty="0" smtClean="0"/>
              <a:t>Good </a:t>
            </a:r>
            <a:r>
              <a:rPr lang="en-US" sz="3600" dirty="0"/>
              <a:t>quality performance audit contributes to good governance</a:t>
            </a:r>
            <a:r>
              <a:rPr lang="en-US" sz="3600" dirty="0" smtClean="0"/>
              <a:t>.</a:t>
            </a:r>
            <a:br>
              <a:rPr lang="en-US" sz="3600" dirty="0" smtClean="0"/>
            </a:br>
            <a:r>
              <a:rPr lang="en-US" sz="3600" dirty="0" smtClean="0"/>
              <a:t> </a:t>
            </a:r>
            <a:r>
              <a:rPr lang="en-US" sz="3600" dirty="0"/>
              <a:t/>
            </a:r>
            <a:br>
              <a:rPr lang="en-US" sz="3600" dirty="0"/>
            </a:br>
            <a:r>
              <a:rPr lang="en-IN" sz="3600" dirty="0"/>
              <a:t>The users of performance audit reports </a:t>
            </a:r>
            <a:r>
              <a:rPr lang="en-IN" sz="3600" dirty="0" smtClean="0"/>
              <a:t>expect reliable reports.</a:t>
            </a:r>
            <a:br>
              <a:rPr lang="en-IN" sz="3600" dirty="0" smtClean="0"/>
            </a:br>
            <a:r>
              <a:rPr lang="en-IN" sz="3600" dirty="0" smtClean="0"/>
              <a:t> </a:t>
            </a:r>
            <a:br>
              <a:rPr lang="en-IN" sz="3600" dirty="0" smtClean="0"/>
            </a:br>
            <a:r>
              <a:rPr lang="en-IN" sz="3600" dirty="0" smtClean="0"/>
              <a:t>All </a:t>
            </a:r>
            <a:r>
              <a:rPr lang="en-IN" sz="3600" dirty="0"/>
              <a:t>performance audits should, thus, be planned and performed keeping in view the expected outcome.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noAutofit/>
          </a:bodyPr>
          <a:lstStyle/>
          <a:p>
            <a:r>
              <a:rPr lang="en-IN" sz="3600" b="1" dirty="0"/>
              <a:t>General outlay of Performance Auditing Guidelines </a:t>
            </a:r>
            <a:endParaRPr lang="en-US" sz="3600" dirty="0"/>
          </a:p>
        </p:txBody>
      </p:sp>
      <p:sp>
        <p:nvSpPr>
          <p:cNvPr id="3" name="Content Placeholder 2"/>
          <p:cNvSpPr>
            <a:spLocks noGrp="1"/>
          </p:cNvSpPr>
          <p:nvPr>
            <p:ph idx="1"/>
          </p:nvPr>
        </p:nvSpPr>
        <p:spPr/>
        <p:txBody>
          <a:bodyPr>
            <a:normAutofit fontScale="92500" lnSpcReduction="10000"/>
          </a:bodyPr>
          <a:lstStyle/>
          <a:p>
            <a:r>
              <a:rPr lang="en-IN" dirty="0"/>
              <a:t>These guidelines are presented in a sequence as the process of performance audit</a:t>
            </a:r>
            <a:r>
              <a:rPr lang="en-IN" dirty="0" smtClean="0"/>
              <a:t>.</a:t>
            </a:r>
          </a:p>
          <a:p>
            <a:r>
              <a:rPr lang="en-IN" dirty="0" smtClean="0"/>
              <a:t> </a:t>
            </a:r>
            <a:r>
              <a:rPr lang="en-IN" dirty="0"/>
              <a:t>The Department has to deal with a variety of subjects of performance audits and conduct audit in diverse entity environments. </a:t>
            </a:r>
            <a:endParaRPr lang="en-IN" dirty="0" smtClean="0"/>
          </a:p>
          <a:p>
            <a:r>
              <a:rPr lang="en-US" dirty="0" smtClean="0"/>
              <a:t>It </a:t>
            </a:r>
            <a:r>
              <a:rPr lang="en-US" dirty="0"/>
              <a:t>may, therefore, be necessary to adjust the actual process of planning, field audits and consolidation of the performance audits in the context of the entity environment and composition of audit offices. </a:t>
            </a:r>
          </a:p>
          <a:p>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202362"/>
          </a:xfrm>
        </p:spPr>
        <p:txBody>
          <a:bodyPr/>
          <a:lstStyle/>
          <a:p>
            <a:pPr algn="just"/>
            <a:r>
              <a:rPr lang="en-US" sz="3600" b="1" i="1" dirty="0"/>
              <a:t>Chapter 2</a:t>
            </a:r>
            <a:r>
              <a:rPr lang="en-US" sz="3600" dirty="0"/>
              <a:t> of these guidelines deals with the Mandate and General Principles for Performance Audits.  </a:t>
            </a:r>
            <a:br>
              <a:rPr lang="en-US" sz="3600" dirty="0"/>
            </a:br>
            <a:r>
              <a:rPr lang="en-US" sz="3600" b="1" i="1" dirty="0"/>
              <a:t>Chapter 3 </a:t>
            </a:r>
            <a:r>
              <a:rPr lang="en-US" sz="3600" dirty="0"/>
              <a:t>deals with the</a:t>
            </a:r>
            <a:r>
              <a:rPr lang="en-US" sz="3600" b="1" dirty="0"/>
              <a:t> </a:t>
            </a:r>
            <a:r>
              <a:rPr lang="en-US" sz="3600" dirty="0"/>
              <a:t>strategic audit planning and selection of subjects.  </a:t>
            </a:r>
            <a:br>
              <a:rPr lang="en-US" sz="3600" dirty="0"/>
            </a:br>
            <a:r>
              <a:rPr lang="en-US" sz="3600" b="1" i="1" dirty="0"/>
              <a:t>Chapter 4</a:t>
            </a:r>
            <a:r>
              <a:rPr lang="en-US" sz="3600" dirty="0"/>
              <a:t> enumerates how to plan individual performance audits</a:t>
            </a:r>
            <a:r>
              <a:rPr lang="en-US" dirty="0"/>
              <a:t>.  </a:t>
            </a:r>
            <a:br>
              <a:rPr lang="en-US" dirty="0"/>
            </a:br>
            <a:endParaRPr lang="en-US"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126162"/>
          </a:xfrm>
        </p:spPr>
        <p:txBody>
          <a:bodyPr>
            <a:normAutofit/>
          </a:bodyPr>
          <a:lstStyle/>
          <a:p>
            <a:pPr algn="just"/>
            <a:r>
              <a:rPr lang="en-US" sz="3200" b="1" i="1" dirty="0"/>
              <a:t>Chapter 5 </a:t>
            </a:r>
            <a:r>
              <a:rPr lang="en-US" sz="3200" dirty="0"/>
              <a:t>discusses various elements of implementing the performance.  </a:t>
            </a:r>
            <a:br>
              <a:rPr lang="en-US" sz="3200" dirty="0"/>
            </a:br>
            <a:r>
              <a:rPr lang="en-US" sz="3200" b="1" i="1" dirty="0"/>
              <a:t>Chapter 6</a:t>
            </a:r>
            <a:r>
              <a:rPr lang="en-US" sz="3200" dirty="0"/>
              <a:t> deals with aspects relating to evidence and documentation. </a:t>
            </a:r>
            <a:br>
              <a:rPr lang="en-US" sz="3200" dirty="0"/>
            </a:br>
            <a:r>
              <a:rPr lang="en-US" sz="3200" b="1" i="1" dirty="0"/>
              <a:t>Chapter 7 </a:t>
            </a:r>
            <a:r>
              <a:rPr lang="en-US" sz="3200" dirty="0"/>
              <a:t>deals with the reporting process of draft performance audit report.  </a:t>
            </a:r>
            <a:br>
              <a:rPr lang="en-US" sz="3200" dirty="0"/>
            </a:br>
            <a:r>
              <a:rPr lang="en-US" sz="3200" b="1" i="1" dirty="0"/>
              <a:t>Chapter 8 </a:t>
            </a:r>
            <a:r>
              <a:rPr lang="en-US" sz="3200" dirty="0"/>
              <a:t>deals with</a:t>
            </a:r>
            <a:r>
              <a:rPr lang="en-US" sz="3200" b="1" i="1" dirty="0"/>
              <a:t> </a:t>
            </a:r>
            <a:r>
              <a:rPr lang="en-US" sz="3200" dirty="0"/>
              <a:t>follow-up procedures. </a:t>
            </a:r>
            <a:br>
              <a:rPr lang="en-US" sz="3200" dirty="0"/>
            </a:br>
            <a:endParaRPr lang="en-US" sz="32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a:bodyPr>
          <a:lstStyle/>
          <a:p>
            <a:r>
              <a:rPr lang="en-US" sz="7200" b="1" i="1" dirty="0" smtClean="0"/>
              <a:t>Thanks</a:t>
            </a:r>
            <a:endParaRPr lang="en-US" sz="7200" b="1" i="1"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New Guidelines</a:t>
            </a:r>
            <a:endParaRPr lang="en-US" dirty="0"/>
          </a:p>
        </p:txBody>
      </p:sp>
      <p:sp>
        <p:nvSpPr>
          <p:cNvPr id="3" name="Content Placeholder 2"/>
          <p:cNvSpPr>
            <a:spLocks noGrp="1"/>
          </p:cNvSpPr>
          <p:nvPr>
            <p:ph idx="1"/>
          </p:nvPr>
        </p:nvSpPr>
        <p:spPr/>
        <p:txBody>
          <a:bodyPr>
            <a:normAutofit fontScale="92500"/>
          </a:bodyPr>
          <a:lstStyle/>
          <a:p>
            <a:r>
              <a:rPr lang="en-IN" dirty="0" smtClean="0"/>
              <a:t>New Performance Audit </a:t>
            </a:r>
            <a:r>
              <a:rPr lang="en-IN" dirty="0"/>
              <a:t>guidelines </a:t>
            </a:r>
            <a:r>
              <a:rPr lang="en-IN" dirty="0" smtClean="0"/>
              <a:t>2014 contain </a:t>
            </a:r>
            <a:r>
              <a:rPr lang="en-IN" dirty="0"/>
              <a:t>the framework for the process of performance auditing within the Indian Audit and Accounts Department (IA&amp;AD</a:t>
            </a:r>
            <a:r>
              <a:rPr lang="en-IN" dirty="0" smtClean="0"/>
              <a:t>). </a:t>
            </a:r>
          </a:p>
          <a:p>
            <a:r>
              <a:rPr lang="en-IN" dirty="0" smtClean="0"/>
              <a:t>It provide </a:t>
            </a:r>
            <a:r>
              <a:rPr lang="en-IN" dirty="0"/>
              <a:t>the best practices that the officers and the staff of Department must follow in planning, implementation, reporting, observing follow-up processes and obtaining quality assurance in performance audits.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8229600" cy="1143000"/>
          </a:xfrm>
        </p:spPr>
        <p:txBody>
          <a:bodyPr>
            <a:normAutofit/>
          </a:bodyPr>
          <a:lstStyle/>
          <a:p>
            <a:r>
              <a:rPr lang="en-US" sz="3200" b="1" dirty="0"/>
              <a:t>Scope for individual </a:t>
            </a:r>
            <a:r>
              <a:rPr lang="en-US" sz="3200" b="1" dirty="0" smtClean="0"/>
              <a:t>initiative</a:t>
            </a:r>
            <a:endParaRPr lang="en-US" sz="3200" dirty="0"/>
          </a:p>
        </p:txBody>
      </p:sp>
      <p:sp>
        <p:nvSpPr>
          <p:cNvPr id="3" name="Content Placeholder 2"/>
          <p:cNvSpPr>
            <a:spLocks noGrp="1"/>
          </p:cNvSpPr>
          <p:nvPr>
            <p:ph idx="1"/>
          </p:nvPr>
        </p:nvSpPr>
        <p:spPr/>
        <p:txBody>
          <a:bodyPr>
            <a:normAutofit fontScale="92500" lnSpcReduction="20000"/>
          </a:bodyPr>
          <a:lstStyle/>
          <a:p>
            <a:r>
              <a:rPr lang="en-IN" dirty="0" smtClean="0"/>
              <a:t>These </a:t>
            </a:r>
            <a:r>
              <a:rPr lang="en-IN" dirty="0"/>
              <a:t>guidelines are prescriptive in nature, these are not intended to supersede the professional judgement of the Accountant </a:t>
            </a:r>
            <a:r>
              <a:rPr lang="en-IN" dirty="0" smtClean="0"/>
              <a:t>General.</a:t>
            </a:r>
          </a:p>
          <a:p>
            <a:r>
              <a:rPr lang="en-IN" dirty="0" err="1" smtClean="0"/>
              <a:t>A.G.can</a:t>
            </a:r>
            <a:r>
              <a:rPr lang="en-IN" dirty="0" smtClean="0"/>
              <a:t> make adjustments relevant </a:t>
            </a:r>
            <a:r>
              <a:rPr lang="en-IN" dirty="0"/>
              <a:t>to the individual sectors of entity operations and within each sector, to the individual subjects. </a:t>
            </a:r>
            <a:endParaRPr lang="en-IN" dirty="0" smtClean="0"/>
          </a:p>
          <a:p>
            <a:r>
              <a:rPr lang="en-US" dirty="0" smtClean="0"/>
              <a:t>It is necessary </a:t>
            </a:r>
            <a:r>
              <a:rPr lang="en-US" dirty="0"/>
              <a:t>to adjust the actual process of planning, field audits and consolidation of the performance audits in the context of the entity environment and composition of audit </a:t>
            </a:r>
            <a:r>
              <a:rPr lang="en-US" dirty="0" smtClean="0"/>
              <a:t>offices.</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Performance Auditing </a:t>
            </a:r>
            <a:r>
              <a:rPr lang="en-US" dirty="0"/>
              <a:t/>
            </a:r>
            <a:br>
              <a:rPr lang="en-US" dirty="0"/>
            </a:br>
            <a:endParaRPr lang="en-US" dirty="0"/>
          </a:p>
        </p:txBody>
      </p:sp>
      <p:sp>
        <p:nvSpPr>
          <p:cNvPr id="3" name="Content Placeholder 2"/>
          <p:cNvSpPr>
            <a:spLocks noGrp="1"/>
          </p:cNvSpPr>
          <p:nvPr>
            <p:ph idx="1"/>
          </p:nvPr>
        </p:nvSpPr>
        <p:spPr/>
        <p:txBody>
          <a:bodyPr/>
          <a:lstStyle/>
          <a:p>
            <a:r>
              <a:rPr lang="en-IN" dirty="0"/>
              <a:t>Performance auditing carried out by the Department is an independent, objective and reliable examination of whether government undertakings, programs, systems, activities or organisations are performing in accordance with the principles of economy, efficiency and effectiveness and whether there is room for improvement.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278562"/>
          </a:xfrm>
        </p:spPr>
        <p:txBody>
          <a:bodyPr>
            <a:normAutofit fontScale="90000"/>
          </a:bodyPr>
          <a:lstStyle/>
          <a:p>
            <a:r>
              <a:rPr lang="en-US" sz="3600" dirty="0"/>
              <a:t>Performance </a:t>
            </a:r>
            <a:r>
              <a:rPr lang="en-US" sz="3600" dirty="0" smtClean="0"/>
              <a:t>auditing</a:t>
            </a:r>
            <a:br>
              <a:rPr lang="en-US" sz="3600" dirty="0" smtClean="0"/>
            </a:br>
            <a:r>
              <a:rPr lang="en-US" sz="3600" dirty="0" smtClean="0"/>
              <a:t/>
            </a:r>
            <a:br>
              <a:rPr lang="en-US" sz="3600" dirty="0" smtClean="0"/>
            </a:br>
            <a:r>
              <a:rPr lang="en-US" sz="3100" dirty="0" smtClean="0"/>
              <a:t>Performance </a:t>
            </a:r>
            <a:r>
              <a:rPr lang="en-US" sz="3100" dirty="0"/>
              <a:t>audits deliver new information, knowledge or value by: </a:t>
            </a:r>
            <a:br>
              <a:rPr lang="en-US" sz="3100" dirty="0"/>
            </a:br>
            <a:r>
              <a:rPr lang="en-US" sz="3100" dirty="0" smtClean="0"/>
              <a:t>* </a:t>
            </a:r>
            <a:r>
              <a:rPr lang="en-US" sz="3100" dirty="0"/>
              <a:t>providing new analytical insights (broader or deeper analysis or new perspectives);  </a:t>
            </a:r>
            <a:br>
              <a:rPr lang="en-US" sz="3100" dirty="0"/>
            </a:br>
            <a:r>
              <a:rPr lang="en-US" sz="3100" dirty="0" smtClean="0"/>
              <a:t>*making </a:t>
            </a:r>
            <a:r>
              <a:rPr lang="en-US" sz="3100" dirty="0"/>
              <a:t>existing information more accessible to various stakeholders;  </a:t>
            </a:r>
            <a:br>
              <a:rPr lang="en-US" sz="3100" dirty="0"/>
            </a:br>
            <a:r>
              <a:rPr lang="en-US" sz="3100" dirty="0" smtClean="0"/>
              <a:t>* </a:t>
            </a:r>
            <a:r>
              <a:rPr lang="en-US" sz="3100" dirty="0"/>
              <a:t>providing an independent and authoritative view or conclusion based on audit evidence;  </a:t>
            </a:r>
            <a:br>
              <a:rPr lang="en-US" sz="3100" dirty="0"/>
            </a:br>
            <a:r>
              <a:rPr lang="en-US" sz="3100" dirty="0" smtClean="0"/>
              <a:t>* </a:t>
            </a:r>
            <a:r>
              <a:rPr lang="en-US" sz="3100" dirty="0"/>
              <a:t>providing recommendations based on an analysis of audit findings. </a:t>
            </a:r>
            <a:r>
              <a:rPr lang="en-US" dirty="0"/>
              <a:t> </a:t>
            </a:r>
            <a:br>
              <a:rPr lang="en-US" dirty="0"/>
            </a:br>
            <a:endParaRPr lang="en-US"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a:r>
              <a:rPr lang="en-US" sz="3100" dirty="0" err="1" smtClean="0"/>
              <a:t>Economy,efficiencyandeffectiveness</a:t>
            </a:r>
            <a:r>
              <a:rPr lang="en-US" sz="3100" dirty="0" smtClean="0"/>
              <a:t>.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IN" dirty="0" smtClean="0"/>
              <a:t>Performance Audit address the issue of 3E</a:t>
            </a:r>
          </a:p>
          <a:p>
            <a:r>
              <a:rPr lang="en-IN" dirty="0" smtClean="0"/>
              <a:t>Judging </a:t>
            </a:r>
            <a:r>
              <a:rPr lang="en-IN" dirty="0"/>
              <a:t>economy in itself implies forming an opinion on the resources (human, financial </a:t>
            </a:r>
            <a:r>
              <a:rPr lang="en-IN" dirty="0" smtClean="0"/>
              <a:t>and </a:t>
            </a:r>
            <a:r>
              <a:rPr lang="en-IN" dirty="0"/>
              <a:t>material) deployed. </a:t>
            </a:r>
            <a:endParaRPr lang="en-IN" dirty="0" smtClean="0"/>
          </a:p>
          <a:p>
            <a:r>
              <a:rPr lang="en-IN" dirty="0" smtClean="0"/>
              <a:t>The </a:t>
            </a:r>
            <a:r>
              <a:rPr lang="en-IN" dirty="0"/>
              <a:t>principle of efficiency means getting the most from the available resources. </a:t>
            </a:r>
            <a:endParaRPr lang="en-IN" dirty="0" smtClean="0"/>
          </a:p>
          <a:p>
            <a:r>
              <a:rPr lang="en-IN" dirty="0"/>
              <a:t>A finding on efficiency can be formulated by means of a comparison with similar activities, with other periods or with a standard, which the entity has explicitly adopted. </a:t>
            </a:r>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a:t>Two basic questions </a:t>
            </a:r>
            <a:endParaRPr lang="en-US" sz="3600" dirty="0"/>
          </a:p>
        </p:txBody>
      </p:sp>
      <p:sp>
        <p:nvSpPr>
          <p:cNvPr id="3" name="Content Placeholder 2"/>
          <p:cNvSpPr>
            <a:spLocks noGrp="1"/>
          </p:cNvSpPr>
          <p:nvPr>
            <p:ph idx="1"/>
          </p:nvPr>
        </p:nvSpPr>
        <p:spPr/>
        <p:txBody>
          <a:bodyPr/>
          <a:lstStyle/>
          <a:p>
            <a:r>
              <a:rPr lang="en-IN" dirty="0"/>
              <a:t>Performance auditors may find answers to the following two basic questions: </a:t>
            </a:r>
            <a:endParaRPr lang="en-IN" dirty="0" smtClean="0"/>
          </a:p>
          <a:p>
            <a:endParaRPr lang="en-IN" dirty="0" smtClean="0"/>
          </a:p>
          <a:p>
            <a:pPr lvl="0"/>
            <a:r>
              <a:rPr lang="en-US" b="1" i="1" dirty="0"/>
              <a:t>Are things being done in the right way?</a:t>
            </a:r>
            <a:r>
              <a:rPr lang="en-US" i="1" dirty="0"/>
              <a:t> </a:t>
            </a:r>
            <a:endParaRPr lang="en-US" i="1" dirty="0" smtClean="0"/>
          </a:p>
          <a:p>
            <a:pPr lvl="0"/>
            <a:endParaRPr lang="en-US" dirty="0"/>
          </a:p>
          <a:p>
            <a:pPr lvl="0"/>
            <a:r>
              <a:rPr lang="en-US" b="1" i="1" dirty="0" smtClean="0"/>
              <a:t>Are </a:t>
            </a:r>
            <a:r>
              <a:rPr lang="en-US" b="1" i="1" dirty="0"/>
              <a:t>the right things being done?</a:t>
            </a:r>
            <a:r>
              <a:rPr lang="en-US" i="1" dirty="0"/>
              <a:t> </a:t>
            </a:r>
            <a:endParaRPr lang="en-US" dirty="0"/>
          </a:p>
          <a:p>
            <a:pPr marL="514350" indent="-514350"/>
            <a:endParaRPr lang="en-US" dirty="0"/>
          </a:p>
        </p:txBody>
      </p:sp>
      <p:sp>
        <p:nvSpPr>
          <p:cNvPr id="4" name="Footer Placeholder 3"/>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05800" cy="6126162"/>
          </a:xfrm>
        </p:spPr>
        <p:txBody>
          <a:bodyPr>
            <a:normAutofit fontScale="90000"/>
          </a:bodyPr>
          <a:lstStyle/>
          <a:p>
            <a:pPr algn="l"/>
            <a:r>
              <a:rPr lang="en-IN" sz="3600" dirty="0"/>
              <a:t>The first question means, broadly speaking, whether policy decisions are being </a:t>
            </a:r>
            <a:r>
              <a:rPr lang="en-IN" sz="3600" dirty="0" err="1" smtClean="0"/>
              <a:t>carriedout</a:t>
            </a:r>
            <a:r>
              <a:rPr lang="en-IN" sz="3600" dirty="0" smtClean="0"/>
              <a:t> properly.</a:t>
            </a:r>
            <a:br>
              <a:rPr lang="en-IN" sz="3600" dirty="0" smtClean="0"/>
            </a:br>
            <a:r>
              <a:rPr lang="en-IN" sz="3600" dirty="0" smtClean="0"/>
              <a:t/>
            </a:r>
            <a:br>
              <a:rPr lang="en-IN" sz="3600" dirty="0" smtClean="0"/>
            </a:br>
            <a:r>
              <a:rPr lang="en-IN" sz="3600" dirty="0" smtClean="0"/>
              <a:t> </a:t>
            </a:r>
            <a:r>
              <a:rPr lang="en-IN" sz="3600" dirty="0"/>
              <a:t>This question is usually associated with a assessment </a:t>
            </a:r>
            <a:r>
              <a:rPr lang="en-IN" sz="3600" i="1" dirty="0"/>
              <a:t>vis-à-vis</a:t>
            </a:r>
            <a:r>
              <a:rPr lang="en-IN" sz="3600" dirty="0"/>
              <a:t> norms </a:t>
            </a:r>
            <a:r>
              <a:rPr lang="en-IN" sz="3600" i="1" dirty="0"/>
              <a:t>i.e., </a:t>
            </a:r>
            <a:r>
              <a:rPr lang="en-IN" sz="3600" dirty="0"/>
              <a:t>the performance auditor wants to </a:t>
            </a:r>
            <a:r>
              <a:rPr lang="en-IN" sz="3600" dirty="0" smtClean="0"/>
              <a:t>know:</a:t>
            </a:r>
            <a:br>
              <a:rPr lang="en-IN" sz="3600" dirty="0" smtClean="0"/>
            </a:br>
            <a:r>
              <a:rPr lang="en-IN" sz="3600" dirty="0"/>
              <a:t/>
            </a:r>
            <a:br>
              <a:rPr lang="en-IN" sz="3600" dirty="0"/>
            </a:br>
            <a:r>
              <a:rPr lang="en-IN" sz="3600" dirty="0" smtClean="0"/>
              <a:t> </a:t>
            </a:r>
            <a:r>
              <a:rPr lang="en-IN" sz="3600" dirty="0"/>
              <a:t>whether the executive has observed the rules or the requirements consistent with the programme. </a:t>
            </a:r>
            <a:endParaRPr lang="en-US" sz="3600" dirty="0"/>
          </a:p>
        </p:txBody>
      </p:sp>
      <p:sp>
        <p:nvSpPr>
          <p:cNvPr id="3" name="Footer Placeholder 2"/>
          <p:cNvSpPr>
            <a:spLocks noGrp="1"/>
          </p:cNvSpPr>
          <p:nvPr>
            <p:ph type="ftr" sz="quarter" idx="11"/>
          </p:nvPr>
        </p:nvSpPr>
        <p:spPr/>
        <p:txBody>
          <a:bodyPr/>
          <a:lstStyle/>
          <a:p>
            <a:r>
              <a:rPr lang="en-US" smtClean="0"/>
              <a:t>-STM on Performance Audit        RTI ,Jaipur</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110</TotalTime>
  <Words>1033</Words>
  <Application>Microsoft Office PowerPoint</Application>
  <PresentationFormat>On-screen Show (4:3)</PresentationFormat>
  <Paragraphs>89</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Performance Audit</vt:lpstr>
      <vt:lpstr>PowerPoint Presentation</vt:lpstr>
      <vt:lpstr>New Guidelines</vt:lpstr>
      <vt:lpstr>Scope for individual initiative</vt:lpstr>
      <vt:lpstr>Performance Auditing  </vt:lpstr>
      <vt:lpstr>Performance auditing  Performance audits deliver new information, knowledge or value by:  * providing new analytical insights (broader or deeper analysis or new perspectives);   *making existing information more accessible to various stakeholders;   * providing an independent and authoritative view or conclusion based on audit evidence;   * providing recommendations based on an analysis of audit findings.   </vt:lpstr>
      <vt:lpstr>Economy,efficiencyandeffectiveness.  </vt:lpstr>
      <vt:lpstr>Two basic questions </vt:lpstr>
      <vt:lpstr>The first question means, broadly speaking, whether policy decisions are being carriedout properly.   This question is usually associated with a assessment vis-à-vis norms i.e., the performance auditor wants to know:   whether the executive has observed the rules or the requirements consistent with the programme. </vt:lpstr>
      <vt:lpstr>In the effort to find answer to the second question, adequate caution should be exercised by not going beyond the audit mandate. Roles assigned to executive should be honored.   However, the correctness of the information or inputs that were considered while framing the policy and sufficiency of the programmes and resources to fulfil the policy objectives may be assessed and reported.  </vt:lpstr>
      <vt:lpstr>Objectives of Performance Audit </vt:lpstr>
      <vt:lpstr>Performance auditing focuses on areas in which it can add value for citizens and which have the greatest potential for improvement.   It provides constructive incentives for the responsible parties to take appropriate action. </vt:lpstr>
      <vt:lpstr>Elements of Performance Audit </vt:lpstr>
      <vt:lpstr>Subject matter  </vt:lpstr>
      <vt:lpstr>Audit Criteria  </vt:lpstr>
      <vt:lpstr>Assurance and confidence in performance auditing  </vt:lpstr>
      <vt:lpstr>However, the performance auditor is not normally expected to provide an overall opinion on the achievement of economy, efficiency and effectiveness on the level of the audited entity in the same way as the opinion on financial statements.  </vt:lpstr>
      <vt:lpstr>Performance auditors should specifically describe how their findings have led to a set of conclusions and, if applicable, an overall conclusion.    This means explaining the criteria developed and used and why, and stating that all relevant viewpoints have been taken into account.   The principles on reporting give further guidance for this process.  </vt:lpstr>
      <vt:lpstr>Performance auditing is a means to an end and not an end by itself.  Performance audit should be aimed at adding value to the Management by way of reliable, objective and independent information, highlighting the shortcomings in programme planning, implementation, information systems affecting the outputs and outcome specifically and quality of expenditure or management generally. </vt:lpstr>
      <vt:lpstr>Good quality performance audit contributes to good governance.   The users of performance audit reports expect reliable reports.   All performance audits should, thus, be planned and performed keeping in view the expected outcome. </vt:lpstr>
      <vt:lpstr>General outlay of Performance Auditing Guidelines </vt:lpstr>
      <vt:lpstr>Chapter 2 of these guidelines deals with the Mandate and General Principles for Performance Audits.   Chapter 3 deals with the strategic audit planning and selection of subjects.   Chapter 4 enumerates how to plan individual performance audits.   </vt:lpstr>
      <vt:lpstr>Chapter 5 discusses various elements of implementing the performance.   Chapter 6 deals with aspects relating to evidence and documentation.  Chapter 7 deals with the reporting process of draft performance audit report.   Chapter 8 deals with follow-up procedures.  </vt:lpstr>
      <vt:lpstr>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STM</dc:title>
  <dc:creator> </dc:creator>
  <cp:lastModifiedBy>RTI</cp:lastModifiedBy>
  <cp:revision>22</cp:revision>
  <dcterms:created xsi:type="dcterms:W3CDTF">2015-06-18T10:58:16Z</dcterms:created>
  <dcterms:modified xsi:type="dcterms:W3CDTF">2015-06-25T10:09:14Z</dcterms:modified>
</cp:coreProperties>
</file>