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81"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A812D05-25F1-4EDA-AA57-44187849E1D7}" type="datetimeFigureOut">
              <a:rPr lang="en-US" smtClean="0"/>
              <a:t>6/25/2015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7040DF-D0FB-4326-AB24-487726C71C93}" type="slidenum">
              <a:rPr lang="en-US" smtClean="0"/>
              <a:t>‹#›</a:t>
            </a:fld>
            <a:endParaRPr lang="en-US"/>
          </a:p>
        </p:txBody>
      </p:sp>
    </p:spTree>
    <p:extLst>
      <p:ext uri="{BB962C8B-B14F-4D97-AF65-F5344CB8AC3E}">
        <p14:creationId xmlns:p14="http://schemas.microsoft.com/office/powerpoint/2010/main" val="10072000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F71AFC-9364-4F67-B4B9-A509DF0E3D40}"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AC346-3667-482F-9186-A0CB2FBE3939}" type="slidenum">
              <a:rPr lang="en-US" smtClean="0"/>
              <a:t>‹#›</a:t>
            </a:fld>
            <a:endParaRPr lang="en-US"/>
          </a:p>
        </p:txBody>
      </p:sp>
    </p:spTree>
    <p:extLst>
      <p:ext uri="{BB962C8B-B14F-4D97-AF65-F5344CB8AC3E}">
        <p14:creationId xmlns:p14="http://schemas.microsoft.com/office/powerpoint/2010/main" val="3669903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EAC346-3667-482F-9186-A0CB2FBE3939}" type="slidenum">
              <a:rPr lang="en-US" smtClean="0"/>
              <a:t>12</a:t>
            </a:fld>
            <a:endParaRPr lang="en-US"/>
          </a:p>
        </p:txBody>
      </p:sp>
    </p:spTree>
    <p:extLst>
      <p:ext uri="{BB962C8B-B14F-4D97-AF65-F5344CB8AC3E}">
        <p14:creationId xmlns:p14="http://schemas.microsoft.com/office/powerpoint/2010/main" val="2174531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EAB0915-500A-438E-9D9D-FADA5CEF401D}"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D9E4CE-A807-4166-8408-35434D57261B}"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A4AA69-8BFA-47BF-9DD8-7EAF4E5639B6}"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815901-5C89-4CEE-AB84-923FF4601381}"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F0545C-CA22-4BDB-9947-0AC49A3F7644}"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869C059-0528-4242-806F-005A144022CC}"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70A166A-20A9-400B-A8D3-A79224999222}"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BA00D52-89E4-4FF7-99F1-496C48523620}"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D5CCE55-BAE7-4A32-8D72-57C400426EC4}"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89E0F57-EB66-45F1-BD84-587BCDA88B37}"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0CE62A1-8345-427C-BCC0-D14499677DD0}"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0DB391C-7634-4532-A02F-101214EDA8A9}"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0"/>
            <a:ext cx="7772400" cy="1981199"/>
          </a:xfrm>
        </p:spPr>
        <p:txBody>
          <a:bodyPr>
            <a:normAutofit fontScale="90000"/>
          </a:bodyPr>
          <a:lstStyle/>
          <a:p>
            <a:r>
              <a:rPr lang="en-US" sz="8000" dirty="0"/>
              <a:t>Performance Audit</a:t>
            </a:r>
            <a:br>
              <a:rPr lang="en-US" sz="8000" dirty="0"/>
            </a:br>
            <a:endParaRPr lang="en-US" sz="8000" dirty="0"/>
          </a:p>
        </p:txBody>
      </p:sp>
      <p:sp>
        <p:nvSpPr>
          <p:cNvPr id="3" name="Subtitle 2"/>
          <p:cNvSpPr>
            <a:spLocks noGrp="1"/>
          </p:cNvSpPr>
          <p:nvPr>
            <p:ph type="subTitle" idx="1"/>
          </p:nvPr>
        </p:nvSpPr>
        <p:spPr>
          <a:xfrm>
            <a:off x="228600" y="2743200"/>
            <a:ext cx="8305800" cy="3810000"/>
          </a:xfrm>
        </p:spPr>
        <p:txBody>
          <a:bodyPr>
            <a:noAutofit/>
          </a:bodyPr>
          <a:lstStyle/>
          <a:p>
            <a:r>
              <a:rPr lang="en-IN" sz="5400" dirty="0" smtClean="0">
                <a:solidFill>
                  <a:schemeClr val="tx1"/>
                </a:solidFill>
              </a:rPr>
              <a:t>Planning Individual Performance Audits</a:t>
            </a:r>
            <a:endParaRPr lang="en-US" sz="54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rmAutofit/>
          </a:bodyPr>
          <a:lstStyle/>
          <a:p>
            <a:pPr algn="l"/>
            <a:r>
              <a:rPr lang="en-IN" sz="3200" dirty="0" smtClean="0"/>
              <a:t>Audit objectives are the reasons for conducting audit and therefore should be clearly spelt out. The objectives should be limited in numbers, ideally three to five, to provide appropriate focus to the audit.</a:t>
            </a:r>
            <a:br>
              <a:rPr lang="en-IN" sz="3200" dirty="0" smtClean="0"/>
            </a:br>
            <a:r>
              <a:rPr lang="en-IN" sz="3200" dirty="0"/>
              <a:t/>
            </a:r>
            <a:br>
              <a:rPr lang="en-IN" sz="3200" dirty="0"/>
            </a:br>
            <a:r>
              <a:rPr lang="en-IN" sz="3200" dirty="0" smtClean="0"/>
              <a:t> They must be defined in a way that will allow the audit team at the end of the audit to conclude against each of the objectives.</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Scope of audit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IN" dirty="0" smtClean="0"/>
              <a:t>The scope is the boundary of audit. Scope narrows down the audit to significant issues </a:t>
            </a:r>
            <a:r>
              <a:rPr lang="en-US" dirty="0" smtClean="0"/>
              <a:t>that relate to the audit objectives. </a:t>
            </a:r>
          </a:p>
          <a:p>
            <a:r>
              <a:rPr lang="en-US" dirty="0" smtClean="0"/>
              <a:t>Defining scope focuses the extent, timing and nature of the audit. Answers to the following four questions help in defining the audit scope:  </a:t>
            </a:r>
          </a:p>
          <a:p>
            <a:pPr lvl="1"/>
            <a:r>
              <a:rPr lang="en-US" sz="2200" dirty="0" smtClean="0"/>
              <a:t>What?        </a:t>
            </a:r>
          </a:p>
          <a:p>
            <a:pPr lvl="1"/>
            <a:r>
              <a:rPr lang="en-US" sz="2200" dirty="0" smtClean="0"/>
              <a:t>Who?       </a:t>
            </a:r>
          </a:p>
          <a:p>
            <a:pPr lvl="1"/>
            <a:r>
              <a:rPr lang="en-US" sz="2200" dirty="0" smtClean="0"/>
              <a:t> Where?		</a:t>
            </a:r>
          </a:p>
          <a:p>
            <a:pPr lvl="1"/>
            <a:r>
              <a:rPr lang="en-US" sz="2200" dirty="0" smtClean="0"/>
              <a:t>Which Period?.</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82000" cy="6278562"/>
          </a:xfrm>
        </p:spPr>
        <p:txBody>
          <a:bodyPr>
            <a:noAutofit/>
          </a:bodyPr>
          <a:lstStyle/>
          <a:p>
            <a:pPr algn="l"/>
            <a:r>
              <a:rPr lang="en-IN" sz="3000" dirty="0" smtClean="0"/>
              <a:t>Audit criteria are standards used to determine whether a program meets or exceeds expectations. Audit criteria are reasonable and attainable standards of performance against which economy, efficiency and effectiveness of programmes and activities can be assessed.</a:t>
            </a:r>
            <a:br>
              <a:rPr lang="en-IN" sz="3000" dirty="0" smtClean="0"/>
            </a:br>
            <a:r>
              <a:rPr lang="en-IN" sz="3000" dirty="0"/>
              <a:t/>
            </a:r>
            <a:br>
              <a:rPr lang="en-IN" sz="3000" dirty="0"/>
            </a:br>
            <a:r>
              <a:rPr lang="en-IN" sz="3000" dirty="0" smtClean="0"/>
              <a:t> The criteria which may be general or specific and reflect everything from what should be according to laws, regulations or objectives; and what is expected, according to sound principles and best practice; to what could be (given better conditions).</a:t>
            </a:r>
            <a:endParaRPr lang="en-US" sz="3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r>
              <a:rPr lang="en-US" b="1" dirty="0" smtClean="0"/>
              <a:t>Services of expert for developing criteria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The services of a consultant or expert of repute in the relevant field may be useful in developing the criteria, particularly on subjects, that are either new or complex. It will also contribute to acceptability and reliability of the criteria by the entity in particular and by the legislature, media and public, in general. </a:t>
            </a:r>
          </a:p>
          <a:p>
            <a:r>
              <a:rPr lang="en-IN" dirty="0" smtClean="0"/>
              <a:t>Institutional consultancy, rather than individual consultancy, for developing criteria may enhance the acceptability of the criteria.</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Characteristics of good criteria </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638800"/>
          </a:xfrm>
        </p:spPr>
        <p:txBody>
          <a:bodyPr>
            <a:normAutofit fontScale="85000" lnSpcReduction="20000"/>
          </a:bodyPr>
          <a:lstStyle/>
          <a:p>
            <a:r>
              <a:rPr lang="en-US" b="1" i="1" dirty="0" smtClean="0"/>
              <a:t>Reliability:</a:t>
            </a:r>
            <a:r>
              <a:rPr lang="en-US" i="1" dirty="0" smtClean="0"/>
              <a:t> </a:t>
            </a:r>
            <a:r>
              <a:rPr lang="en-US" dirty="0" smtClean="0"/>
              <a:t>reliable criteria result in consistent conclusions, when used for assessment in the same circumstances; </a:t>
            </a:r>
          </a:p>
          <a:p>
            <a:r>
              <a:rPr lang="en-US" b="1" i="1" dirty="0" smtClean="0"/>
              <a:t>Objectivity:</a:t>
            </a:r>
            <a:r>
              <a:rPr lang="en-US" i="1" dirty="0" smtClean="0"/>
              <a:t> </a:t>
            </a:r>
            <a:r>
              <a:rPr lang="en-US" dirty="0" smtClean="0"/>
              <a:t>objective criteria are free from any bias of the auditor or management; </a:t>
            </a:r>
          </a:p>
          <a:p>
            <a:r>
              <a:rPr lang="en-US" b="1" i="1" dirty="0" smtClean="0"/>
              <a:t>Usefulness:</a:t>
            </a:r>
            <a:r>
              <a:rPr lang="en-US" dirty="0" smtClean="0"/>
              <a:t> useful criteria result in findings and conclusions that meet users’ information need; </a:t>
            </a:r>
          </a:p>
          <a:p>
            <a:r>
              <a:rPr lang="en-US" b="1" i="1" dirty="0" smtClean="0"/>
              <a:t>Comparability:</a:t>
            </a:r>
            <a:r>
              <a:rPr lang="en-US" i="1" dirty="0" smtClean="0"/>
              <a:t> </a:t>
            </a:r>
            <a:r>
              <a:rPr lang="en-US" dirty="0" smtClean="0"/>
              <a:t>comparable criteria are consistent with those used in performance audits of other similar agencies or activities and with those used in previous performance audits;  </a:t>
            </a:r>
          </a:p>
          <a:p>
            <a:r>
              <a:rPr lang="en-US" b="1" i="1" dirty="0" smtClean="0"/>
              <a:t>Completeness</a:t>
            </a:r>
            <a:r>
              <a:rPr lang="en-US" i="1" dirty="0" smtClean="0"/>
              <a:t>: </a:t>
            </a:r>
            <a:r>
              <a:rPr lang="en-US" dirty="0" smtClean="0"/>
              <a:t>completeness refers to the development of all significant criteria appropriate to assessing the performance in the given circumstances; and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Deciding audit approach and methods  </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5715000"/>
          </a:xfrm>
        </p:spPr>
        <p:txBody>
          <a:bodyPr>
            <a:normAutofit fontScale="92500" lnSpcReduction="20000"/>
          </a:bodyPr>
          <a:lstStyle/>
          <a:p>
            <a:r>
              <a:rPr lang="en-US" dirty="0" smtClean="0"/>
              <a:t>Performance auditing generally follows one of three approaches in examining the performance of the audited entity (</a:t>
            </a:r>
            <a:r>
              <a:rPr lang="en-US" dirty="0" err="1" smtClean="0"/>
              <a:t>ies</a:t>
            </a:r>
            <a:r>
              <a:rPr lang="en-US" dirty="0" smtClean="0"/>
              <a:t>). </a:t>
            </a:r>
          </a:p>
          <a:p>
            <a:r>
              <a:rPr lang="en-US" dirty="0" smtClean="0"/>
              <a:t>The audit may take:  </a:t>
            </a:r>
          </a:p>
          <a:p>
            <a:pPr lvl="0"/>
            <a:r>
              <a:rPr lang="en-US" dirty="0" smtClean="0"/>
              <a:t>- a system-oriented approach, which examines the proper functioning of management systems, especially financial management systems;  </a:t>
            </a:r>
          </a:p>
          <a:p>
            <a:pPr lvl="0"/>
            <a:r>
              <a:rPr lang="en-US" dirty="0" smtClean="0"/>
              <a:t>- a result-oriented approach, which assesses whether the outcome objectives have been achieved as intended or whether programs or services are operating as intended;  </a:t>
            </a:r>
          </a:p>
          <a:p>
            <a:pPr lvl="0"/>
            <a:r>
              <a:rPr lang="en-US" dirty="0" smtClean="0"/>
              <a:t>- a problem-oriented approach, which examines, verifies and analyses the causes of particular problems or deviations from criteria.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en-US" sz="2800" dirty="0" smtClean="0"/>
              <a:t>Some of the methods which could be used in conducting performance audits include: </a:t>
            </a:r>
            <a:br>
              <a:rPr lang="en-US" sz="2800" dirty="0" smtClean="0"/>
            </a:br>
            <a:endParaRPr lang="en-US" sz="2800" dirty="0"/>
          </a:p>
        </p:txBody>
      </p:sp>
      <p:pic>
        <p:nvPicPr>
          <p:cNvPr id="4" name="Content Placeholder 3"/>
          <p:cNvPicPr>
            <a:picLocks noGrp="1"/>
          </p:cNvPicPr>
          <p:nvPr>
            <p:ph idx="1"/>
          </p:nvPr>
        </p:nvPicPr>
        <p:blipFill>
          <a:blip r:embed="rId2"/>
          <a:stretch>
            <a:fillRect/>
          </a:stretch>
        </p:blipFill>
        <p:spPr bwMode="auto">
          <a:xfrm>
            <a:off x="2530729" y="2727960"/>
            <a:ext cx="5308092" cy="224028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Developing audit questions</a:t>
            </a:r>
            <a:endParaRPr lang="en-US" dirty="0"/>
          </a:p>
        </p:txBody>
      </p:sp>
      <p:sp>
        <p:nvSpPr>
          <p:cNvPr id="3" name="Content Placeholder 2"/>
          <p:cNvSpPr>
            <a:spLocks noGrp="1"/>
          </p:cNvSpPr>
          <p:nvPr>
            <p:ph idx="1"/>
          </p:nvPr>
        </p:nvSpPr>
        <p:spPr/>
        <p:txBody>
          <a:bodyPr/>
          <a:lstStyle/>
          <a:p>
            <a:r>
              <a:rPr lang="en-US" dirty="0" smtClean="0"/>
              <a:t>Following the design of audit objectives and the identification of audit criteria, the audit team should prepare a list of questions to which they would seek answers. </a:t>
            </a:r>
          </a:p>
          <a:p>
            <a:r>
              <a:rPr lang="en-US" dirty="0" smtClean="0"/>
              <a:t>There could be many ways to develop and frame audit questions.  The performance auditors should frame a comprehensive and detailed list of questions.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l"/>
            <a:r>
              <a:rPr lang="en-US" sz="3200" dirty="0" smtClean="0"/>
              <a:t>The performance auditor must possess the range of skills and experience necessary for effective discharge of audit mandate.</a:t>
            </a:r>
            <a:br>
              <a:rPr lang="en-US" sz="3200" dirty="0" smtClean="0"/>
            </a:br>
            <a:r>
              <a:rPr lang="en-US" sz="3200" dirty="0"/>
              <a:t/>
            </a:r>
            <a:br>
              <a:rPr lang="en-US" sz="3200" dirty="0"/>
            </a:br>
            <a:r>
              <a:rPr lang="en-US" sz="3200" dirty="0" smtClean="0"/>
              <a:t> </a:t>
            </a:r>
            <a:r>
              <a:rPr lang="en-US" sz="3200" dirty="0" err="1" smtClean="0"/>
              <a:t>Programme</a:t>
            </a:r>
            <a:r>
              <a:rPr lang="en-US" sz="3200" dirty="0" smtClean="0"/>
              <a:t> for imparting training and skill development for the performance auditors to enhance and reinforce the understanding of the principles, methodology and techniques should be accorded high priority.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583362"/>
          </a:xfrm>
        </p:spPr>
        <p:txBody>
          <a:bodyPr>
            <a:normAutofit/>
          </a:bodyPr>
          <a:lstStyle/>
          <a:p>
            <a:pPr algn="l"/>
            <a:r>
              <a:rPr lang="en-US" sz="3200" dirty="0" smtClean="0"/>
              <a:t>Although, the Accountant General may use the work of an expert, he/she retains full responsibility for the conclusions in the audit report. </a:t>
            </a:r>
            <a:br>
              <a:rPr lang="en-US" sz="3200" dirty="0" smtClean="0"/>
            </a:br>
            <a:r>
              <a:rPr lang="en-US" sz="3200" dirty="0" smtClean="0"/>
              <a:t/>
            </a:r>
            <a:br>
              <a:rPr lang="en-US" sz="3200" dirty="0" smtClean="0"/>
            </a:br>
            <a:r>
              <a:rPr lang="en-US" sz="3200" dirty="0" smtClean="0"/>
              <a:t>The procurement of the services of the expert or using their work will be as per the general guidelines approved by the Department’s headquarters from time to time.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381000" y="685800"/>
            <a:ext cx="8229600" cy="5486400"/>
          </a:xfrm>
        </p:spPr>
        <p:txBody>
          <a:bodyPr>
            <a:normAutofit/>
          </a:bodyPr>
          <a:lstStyle/>
          <a:p>
            <a:pPr algn="just">
              <a:buClr>
                <a:schemeClr val="tx1"/>
              </a:buClr>
              <a:buFont typeface="Wingdings" pitchFamily="2" charset="2"/>
              <a:buChar char="q"/>
            </a:pPr>
            <a:endParaRPr lang="en-US" altLang="en-US" sz="2200" b="1" dirty="0" smtClean="0"/>
          </a:p>
          <a:p>
            <a:pPr algn="just">
              <a:buClr>
                <a:schemeClr val="tx1"/>
              </a:buClr>
              <a:buFont typeface="Wingdings" pitchFamily="2" charset="2"/>
              <a:buChar char="q"/>
            </a:pPr>
            <a:endParaRPr lang="en-US" altLang="en-US" sz="2200" b="1" dirty="0"/>
          </a:p>
          <a:p>
            <a:pPr algn="just">
              <a:buClr>
                <a:schemeClr val="tx1"/>
              </a:buClr>
              <a:buFont typeface="Wingdings" pitchFamily="2" charset="2"/>
              <a:buChar char="q"/>
            </a:pPr>
            <a:endParaRPr lang="en-US" altLang="en-US" sz="2200" b="1" dirty="0" smtClean="0"/>
          </a:p>
          <a:p>
            <a:pPr algn="just">
              <a:buClr>
                <a:schemeClr val="tx1"/>
              </a:buClr>
              <a:buFont typeface="Wingdings" pitchFamily="2" charset="2"/>
              <a:buChar char="q"/>
            </a:pPr>
            <a:r>
              <a:rPr lang="en-US" altLang="en-US" sz="2200" b="1" dirty="0" smtClean="0"/>
              <a:t>Session </a:t>
            </a:r>
            <a:r>
              <a:rPr lang="en-US" altLang="en-US" sz="2200" b="1" dirty="0"/>
              <a:t>Objective</a:t>
            </a:r>
          </a:p>
          <a:p>
            <a:pPr algn="just">
              <a:buClr>
                <a:schemeClr val="tx1"/>
              </a:buClr>
              <a:buFont typeface="Wingdings" pitchFamily="2" charset="2"/>
              <a:buChar char="§"/>
            </a:pPr>
            <a:r>
              <a:rPr lang="en-US" altLang="en-US" sz="2200" dirty="0"/>
              <a:t>To understand the meaning and purpose of </a:t>
            </a:r>
            <a:r>
              <a:rPr lang="en-US" altLang="en-US" sz="2200" dirty="0" smtClean="0"/>
              <a:t>planning individual Performance audit. </a:t>
            </a:r>
            <a:endParaRPr lang="en-US" altLang="en-US" sz="2200" dirty="0"/>
          </a:p>
          <a:p>
            <a:pPr algn="just">
              <a:buClr>
                <a:schemeClr val="tx1"/>
              </a:buClr>
              <a:buFont typeface="Wingdings" pitchFamily="2" charset="2"/>
              <a:buChar char="§"/>
            </a:pPr>
            <a:endParaRPr lang="en-US" altLang="en-US" sz="2200" b="1" dirty="0"/>
          </a:p>
          <a:p>
            <a:pPr algn="just">
              <a:buClr>
                <a:schemeClr val="tx1"/>
              </a:buClr>
              <a:buFont typeface="Wingdings" pitchFamily="2" charset="2"/>
              <a:buChar char="§"/>
            </a:pPr>
            <a:endParaRPr lang="en-US" altLang="en-US" sz="2200" b="1" dirty="0"/>
          </a:p>
          <a:p>
            <a:pPr algn="just">
              <a:buClr>
                <a:schemeClr val="tx1"/>
              </a:buClr>
              <a:buFont typeface="Wingdings" pitchFamily="2" charset="2"/>
              <a:buChar char="§"/>
            </a:pPr>
            <a:r>
              <a:rPr lang="en-US" altLang="en-US" sz="2200" b="1" dirty="0" smtClean="0"/>
              <a:t>   Learning </a:t>
            </a:r>
            <a:r>
              <a:rPr lang="en-US" altLang="en-US" sz="2200" b="1" dirty="0"/>
              <a:t>objectives:</a:t>
            </a:r>
          </a:p>
          <a:p>
            <a:pPr marL="0" indent="0" algn="just">
              <a:buClr>
                <a:schemeClr val="tx1"/>
              </a:buClr>
              <a:buNone/>
            </a:pPr>
            <a:r>
              <a:rPr lang="en-US" altLang="en-US" sz="2200" dirty="0" smtClean="0">
                <a:ea typeface="MS Mincho" pitchFamily="49" charset="-128"/>
              </a:rPr>
              <a:t>      By </a:t>
            </a:r>
            <a:r>
              <a:rPr lang="en-US" altLang="en-US" sz="2200" dirty="0">
                <a:ea typeface="MS Mincho" pitchFamily="49" charset="-128"/>
              </a:rPr>
              <a:t>the end of session we expect you to be conversant with the </a:t>
            </a:r>
            <a:r>
              <a:rPr lang="en-US" altLang="en-US" sz="2200" dirty="0" smtClean="0">
                <a:ea typeface="MS Mincho" pitchFamily="49" charset="-128"/>
              </a:rPr>
              <a:t>     objectives and </a:t>
            </a:r>
            <a:r>
              <a:rPr lang="en-US" altLang="en-US" sz="2200" dirty="0">
                <a:ea typeface="MS Mincho" pitchFamily="49" charset="-128"/>
              </a:rPr>
              <a:t>procedure </a:t>
            </a:r>
            <a:r>
              <a:rPr lang="en-US" altLang="en-US" sz="2200" dirty="0" smtClean="0">
                <a:ea typeface="MS Mincho" pitchFamily="49" charset="-128"/>
              </a:rPr>
              <a:t>for individual planning </a:t>
            </a:r>
            <a:r>
              <a:rPr lang="en-US" altLang="en-US" sz="2200" dirty="0">
                <a:ea typeface="MS Mincho" pitchFamily="49" charset="-128"/>
              </a:rPr>
              <a:t>and to be able to identify inputs for </a:t>
            </a:r>
            <a:r>
              <a:rPr lang="en-US" altLang="en-US" sz="2200" dirty="0" smtClean="0">
                <a:ea typeface="MS Mincho" pitchFamily="49" charset="-128"/>
              </a:rPr>
              <a:t> </a:t>
            </a:r>
            <a:r>
              <a:rPr lang="en-US" altLang="en-US" sz="2200" dirty="0">
                <a:ea typeface="MS Mincho" pitchFamily="49" charset="-128"/>
              </a:rPr>
              <a:t>planning and their sources</a:t>
            </a:r>
            <a:r>
              <a:rPr lang="en-US" altLang="en-US" sz="2200" dirty="0" smtClean="0">
                <a:ea typeface="MS Mincho" pitchFamily="49" charset="-128"/>
              </a:rPr>
              <a:t>.</a:t>
            </a:r>
            <a:endParaRPr lang="en-US" altLang="en-US" sz="2200" dirty="0">
              <a:ea typeface="MS Mincho" pitchFamily="49" charset="-128"/>
            </a:endParaRPr>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623373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Audit Design Matrix</a:t>
            </a: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Having determined the audit objective, audit approach, audit criteria, data collection and evidence gathering method etc, audit teams should prepare a Audit Design Matrix.  Audit Design matrix is a rigorous, structured and highly focused approach to designing a performance audit study, based around the audit objectives, associated sub-objectives and lower level detailed questions. As such, it provides a framework for fieldwork and further analysis.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600" b="1" dirty="0" smtClean="0"/>
              <a:t>Audit Design Matrix</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dirty="0" smtClean="0"/>
              <a:t/>
            </a:r>
            <a:br>
              <a:rPr lang="en-US" sz="3600" dirty="0" smtClean="0"/>
            </a:br>
            <a:endParaRPr lang="en-US" sz="3600"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graphicFrame>
        <p:nvGraphicFramePr>
          <p:cNvPr id="3" name="Table 2"/>
          <p:cNvGraphicFramePr>
            <a:graphicFrameLocks noGrp="1"/>
          </p:cNvGraphicFramePr>
          <p:nvPr/>
        </p:nvGraphicFramePr>
        <p:xfrm>
          <a:off x="228600" y="1447801"/>
          <a:ext cx="8534400" cy="2895599"/>
        </p:xfrm>
        <a:graphic>
          <a:graphicData uri="http://schemas.openxmlformats.org/drawingml/2006/table">
            <a:tbl>
              <a:tblPr firstRow="1" bandRow="1">
                <a:tableStyleId>{5940675A-B579-460E-94D1-54222C63F5DA}</a:tableStyleId>
              </a:tblPr>
              <a:tblGrid>
                <a:gridCol w="1706880"/>
                <a:gridCol w="1706880"/>
                <a:gridCol w="1539240"/>
                <a:gridCol w="1524000"/>
                <a:gridCol w="2057400"/>
              </a:tblGrid>
              <a:tr h="1676399">
                <a:tc>
                  <a:txBody>
                    <a:bodyPr/>
                    <a:lstStyle/>
                    <a:p>
                      <a:pPr algn="ctr"/>
                      <a:r>
                        <a:rPr lang="en-US" sz="2400" kern="1200" dirty="0" smtClean="0"/>
                        <a:t>Audit objective/sub objective</a:t>
                      </a:r>
                    </a:p>
                    <a:p>
                      <a:pPr algn="ctr"/>
                      <a:r>
                        <a:rPr lang="en-IN" sz="2400" kern="1200" dirty="0" smtClean="0"/>
                        <a:t>(1)</a:t>
                      </a:r>
                      <a:endParaRPr lang="en-US" sz="2400" dirty="0"/>
                    </a:p>
                  </a:txBody>
                  <a:tcPr/>
                </a:tc>
                <a:tc>
                  <a:txBody>
                    <a:bodyPr/>
                    <a:lstStyle/>
                    <a:p>
                      <a:pPr algn="ctr"/>
                      <a:r>
                        <a:rPr lang="en-US" sz="2400" kern="1200" dirty="0" smtClean="0"/>
                        <a:t>Audit questions</a:t>
                      </a:r>
                    </a:p>
                    <a:p>
                      <a:pPr algn="ctr"/>
                      <a:r>
                        <a:rPr lang="en-IN" sz="2400" kern="1200" dirty="0" smtClean="0"/>
                        <a:t>(2)</a:t>
                      </a:r>
                      <a:endParaRPr lang="en-US" sz="2400" dirty="0"/>
                    </a:p>
                  </a:txBody>
                  <a:tcPr/>
                </a:tc>
                <a:tc>
                  <a:txBody>
                    <a:bodyPr/>
                    <a:lstStyle/>
                    <a:p>
                      <a:pPr algn="ctr"/>
                      <a:r>
                        <a:rPr lang="en-US" sz="2400" kern="1200" dirty="0" smtClean="0"/>
                        <a:t>Audit criteria</a:t>
                      </a:r>
                    </a:p>
                    <a:p>
                      <a:pPr algn="ctr"/>
                      <a:r>
                        <a:rPr lang="en-IN" sz="2400" kern="1200" dirty="0" smtClean="0"/>
                        <a:t>(3)</a:t>
                      </a:r>
                      <a:endParaRPr lang="en-US" sz="2400" dirty="0"/>
                    </a:p>
                  </a:txBody>
                  <a:tcPr/>
                </a:tc>
                <a:tc>
                  <a:txBody>
                    <a:bodyPr/>
                    <a:lstStyle/>
                    <a:p>
                      <a:pPr algn="ctr"/>
                      <a:r>
                        <a:rPr lang="en-US" sz="2400" kern="1200" dirty="0" smtClean="0"/>
                        <a:t>Evidence</a:t>
                      </a:r>
                    </a:p>
                    <a:p>
                      <a:pPr algn="ctr"/>
                      <a:r>
                        <a:rPr lang="en-IN" sz="2400" kern="1200" dirty="0" smtClean="0"/>
                        <a:t>(4)</a:t>
                      </a:r>
                      <a:endParaRPr lang="en-US" sz="2400" dirty="0"/>
                    </a:p>
                  </a:txBody>
                  <a:tcPr/>
                </a:tc>
                <a:tc>
                  <a:txBody>
                    <a:bodyPr/>
                    <a:lstStyle/>
                    <a:p>
                      <a:pPr algn="ctr"/>
                      <a:r>
                        <a:rPr lang="en-US" sz="2400" kern="1200" dirty="0" smtClean="0"/>
                        <a:t>Data collection and  Analysis method</a:t>
                      </a:r>
                    </a:p>
                    <a:p>
                      <a:pPr algn="ctr"/>
                      <a:r>
                        <a:rPr lang="en-IN" sz="2400" kern="1200" dirty="0" smtClean="0"/>
                        <a:t>(5)</a:t>
                      </a:r>
                      <a:endParaRPr lang="en-US" sz="2400" dirty="0"/>
                    </a:p>
                  </a:txBody>
                  <a:tcPr/>
                </a:tc>
              </a:tr>
              <a:tr h="1219200">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Establish the timetable and resources </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5715000"/>
          </a:xfrm>
        </p:spPr>
        <p:txBody>
          <a:bodyPr>
            <a:normAutofit fontScale="92500" lnSpcReduction="20000"/>
          </a:bodyPr>
          <a:lstStyle/>
          <a:p>
            <a:r>
              <a:rPr lang="en-IN" dirty="0" smtClean="0"/>
              <a:t>The outcome of any performance audit will depend on the audit team and the activity plan.</a:t>
            </a:r>
            <a:r>
              <a:rPr lang="en-IN" b="1" dirty="0" smtClean="0"/>
              <a:t> </a:t>
            </a:r>
            <a:r>
              <a:rPr lang="en-IN" dirty="0" smtClean="0"/>
              <a:t>It is important to determine the timetable and the resources needed. </a:t>
            </a:r>
          </a:p>
          <a:p>
            <a:r>
              <a:rPr lang="en-IN" dirty="0" smtClean="0"/>
              <a:t>Relevant factors include the manner in which the audit is organized and the expected completion time.</a:t>
            </a:r>
          </a:p>
          <a:p>
            <a:r>
              <a:rPr lang="en-IN" dirty="0" smtClean="0"/>
              <a:t> Selection of appropriate audit team is the most important component in planning an audit.  Considerations for selection of a particular team should be recorded in the planning documents along with the proposed timelines for various activities to be undertaken as part of the audit process.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Flexibility in the audit </a:t>
            </a:r>
            <a:r>
              <a:rPr lang="en-US" b="1" dirty="0" err="1" smtClean="0"/>
              <a:t>programme</a:t>
            </a: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229600" cy="5181600"/>
          </a:xfrm>
        </p:spPr>
        <p:txBody>
          <a:bodyPr/>
          <a:lstStyle/>
          <a:p>
            <a:r>
              <a:rPr lang="en-US" dirty="0" smtClean="0"/>
              <a:t>While developing an audit </a:t>
            </a:r>
            <a:r>
              <a:rPr lang="en-US" dirty="0" err="1" smtClean="0"/>
              <a:t>programme</a:t>
            </a:r>
            <a:r>
              <a:rPr lang="en-US" dirty="0" smtClean="0"/>
              <a:t>, it will not be possible to anticipate all contingencies. In the early stages of an audit, there is a need to retain flexibility and to review the audit </a:t>
            </a:r>
            <a:r>
              <a:rPr lang="en-US" dirty="0" err="1" smtClean="0"/>
              <a:t>programme</a:t>
            </a:r>
            <a:r>
              <a:rPr lang="en-US" dirty="0" smtClean="0"/>
              <a:t> for appropriateness. It is preferable to start with a </a:t>
            </a:r>
            <a:r>
              <a:rPr lang="en-US" dirty="0" err="1" smtClean="0"/>
              <a:t>programme</a:t>
            </a:r>
            <a:r>
              <a:rPr lang="en-US" dirty="0" smtClean="0"/>
              <a:t> outlining the approach to the audit issues and revise and extend it as the audit progresses.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821362"/>
          </a:xfrm>
        </p:spPr>
        <p:txBody>
          <a:bodyPr>
            <a:normAutofit/>
          </a:bodyPr>
          <a:lstStyle/>
          <a:p>
            <a:r>
              <a:rPr lang="en-US" sz="7200" b="1" i="1" dirty="0" smtClean="0"/>
              <a:t>THANKS</a:t>
            </a:r>
            <a:endParaRPr lang="en-US" sz="72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Autofit/>
          </a:bodyPr>
          <a:lstStyle/>
          <a:p>
            <a:pPr algn="just"/>
            <a:r>
              <a:rPr lang="en-IN" sz="3200" dirty="0" smtClean="0"/>
              <a:t>A performance audit has to be planned in a manner which ensures that an audit of high quality is carried out in an economic, efficient and effective way and in a timely manner.</a:t>
            </a:r>
            <a:br>
              <a:rPr lang="en-IN" sz="3200" dirty="0" smtClean="0"/>
            </a:br>
            <a:r>
              <a:rPr lang="en-IN" sz="3200" dirty="0"/>
              <a:t/>
            </a:r>
            <a:br>
              <a:rPr lang="en-IN" sz="3200" dirty="0"/>
            </a:br>
            <a:r>
              <a:rPr lang="en-IN" sz="3200" dirty="0" smtClean="0"/>
              <a:t> A well thought out plan is indispensable in performance auditing. Before implementing the performance audit, it is important to identify the audit objectives, the scope and the methodology to achieve the objectives of a particular performance audit.</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278562"/>
          </a:xfrm>
        </p:spPr>
        <p:txBody>
          <a:bodyPr>
            <a:normAutofit/>
          </a:bodyPr>
          <a:lstStyle/>
          <a:p>
            <a:pPr algn="just"/>
            <a:r>
              <a:rPr lang="en-IN" sz="3600" dirty="0" smtClean="0"/>
              <a:t>Planning consists of developing guidelines and assessing resources. The audit guidelines should be detailed, including information on the audited entity’s environment, audit materiality and risks, and description of the audit scope, objectives and methodology</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278562"/>
          </a:xfrm>
        </p:spPr>
        <p:txBody>
          <a:bodyPr>
            <a:normAutofit/>
          </a:bodyPr>
          <a:lstStyle/>
          <a:p>
            <a:pPr algn="just"/>
            <a:r>
              <a:rPr lang="en-IN" sz="3200" dirty="0" smtClean="0"/>
              <a:t>Planning also assists in proper assignment of duties to team members and coordination of work performed by other offices within the Department and those of the experts.</a:t>
            </a:r>
            <a:br>
              <a:rPr lang="en-IN" sz="3200" dirty="0" smtClean="0"/>
            </a:br>
            <a:r>
              <a:rPr lang="en-IN" sz="3200" dirty="0" smtClean="0"/>
              <a:t/>
            </a:r>
            <a:br>
              <a:rPr lang="en-IN" sz="3200" dirty="0" smtClean="0"/>
            </a:br>
            <a:r>
              <a:rPr lang="en-IN" sz="3200" dirty="0" smtClean="0"/>
              <a:t> Audit planning should lead to the development of a detailed audit proposal that identifies the specific audit tasks to be undertaken.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126162"/>
          </a:xfrm>
        </p:spPr>
        <p:txBody>
          <a:bodyPr>
            <a:normAutofit/>
          </a:bodyPr>
          <a:lstStyle/>
          <a:p>
            <a:pPr algn="l"/>
            <a:r>
              <a:rPr lang="en-US" sz="3600" dirty="0" smtClean="0"/>
              <a:t>The important steps in drawing up an audit proposal are the following: </a:t>
            </a:r>
            <a:br>
              <a:rPr lang="en-US" sz="3600" dirty="0" smtClean="0"/>
            </a:br>
            <a:r>
              <a:rPr lang="en-US" sz="3600" dirty="0" smtClean="0"/>
              <a:t>	</a:t>
            </a:r>
            <a:br>
              <a:rPr lang="en-US" sz="3600" dirty="0" smtClean="0"/>
            </a:br>
            <a:r>
              <a:rPr lang="en-US" sz="3600" dirty="0" smtClean="0"/>
              <a:t>	Defining the specific issue to be 	studied and the audit objectives, </a:t>
            </a:r>
            <a:br>
              <a:rPr lang="en-US" sz="3600" dirty="0" smtClean="0"/>
            </a:br>
            <a:r>
              <a:rPr lang="en-US" sz="3600" dirty="0" smtClean="0"/>
              <a:t>	Developing the scope and the design 	of the audit, </a:t>
            </a:r>
            <a:br>
              <a:rPr lang="en-US" sz="3600" dirty="0" smtClean="0"/>
            </a:br>
            <a:r>
              <a:rPr lang="en-US" sz="3600" dirty="0" smtClean="0"/>
              <a:t>	Determining the timetable and the 	resources. </a:t>
            </a:r>
            <a:br>
              <a:rPr lang="en-US" sz="3600" dirty="0" smtClean="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t>Planning Process</a:t>
            </a:r>
            <a:endParaRPr lang="en-US" dirty="0"/>
          </a:p>
        </p:txBody>
      </p:sp>
      <p:pic>
        <p:nvPicPr>
          <p:cNvPr id="4" name="Content Placeholder 3"/>
          <p:cNvPicPr>
            <a:picLocks noGrp="1"/>
          </p:cNvPicPr>
          <p:nvPr>
            <p:ph idx="1"/>
          </p:nvPr>
        </p:nvPicPr>
        <p:blipFill>
          <a:blip r:embed="rId2"/>
          <a:srcRect/>
          <a:stretch>
            <a:fillRect/>
          </a:stretch>
        </p:blipFill>
        <p:spPr bwMode="auto">
          <a:xfrm>
            <a:off x="2438400" y="990600"/>
            <a:ext cx="4190999" cy="58674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620962"/>
          </a:xfrm>
        </p:spPr>
        <p:txBody>
          <a:bodyPr>
            <a:normAutofit/>
          </a:bodyPr>
          <a:lstStyle/>
          <a:p>
            <a:pPr lvl="0"/>
            <a:r>
              <a:rPr lang="en-US" sz="4000" b="1" dirty="0" smtClean="0"/>
              <a:t>Understanding the entity/</a:t>
            </a:r>
            <a:r>
              <a:rPr lang="en-US" sz="4000" b="1" dirty="0" err="1" smtClean="0"/>
              <a:t>programme</a:t>
            </a:r>
            <a:r>
              <a:rPr lang="en-US" dirty="0" smtClean="0"/>
              <a:t/>
            </a:r>
            <a:br>
              <a:rPr lang="en-US" dirty="0" smtClean="0"/>
            </a:br>
            <a:endParaRPr lang="en-US" dirty="0"/>
          </a:p>
        </p:txBody>
      </p:sp>
      <p:sp>
        <p:nvSpPr>
          <p:cNvPr id="3" name="Content Placeholder 2"/>
          <p:cNvSpPr>
            <a:spLocks noGrp="1"/>
          </p:cNvSpPr>
          <p:nvPr>
            <p:ph idx="1"/>
          </p:nvPr>
        </p:nvSpPr>
        <p:spPr>
          <a:xfrm>
            <a:off x="457200" y="1905000"/>
            <a:ext cx="8229600" cy="4221163"/>
          </a:xfrm>
        </p:spPr>
        <p:txBody>
          <a:bodyPr/>
          <a:lstStyle/>
          <a:p>
            <a:r>
              <a:rPr lang="en-IN" b="1" i="1" dirty="0" smtClean="0"/>
              <a:t>Documents of the entity</a:t>
            </a:r>
          </a:p>
          <a:p>
            <a:endParaRPr lang="en-IN" b="1" i="1" dirty="0" smtClean="0"/>
          </a:p>
          <a:p>
            <a:r>
              <a:rPr lang="en-IN" b="1" i="1" dirty="0" smtClean="0"/>
              <a:t>Legislative documents</a:t>
            </a:r>
          </a:p>
          <a:p>
            <a:endParaRPr lang="en-IN" b="1" i="1" dirty="0" smtClean="0"/>
          </a:p>
          <a:p>
            <a:r>
              <a:rPr lang="en-IN" b="1" i="1" dirty="0" smtClean="0"/>
              <a:t>Policy documents</a:t>
            </a:r>
          </a:p>
          <a:p>
            <a:endParaRPr lang="en-IN" b="1" i="1" dirty="0" smtClean="0"/>
          </a:p>
          <a:p>
            <a:r>
              <a:rPr lang="en-IN" b="1" i="1" dirty="0" smtClean="0"/>
              <a:t>Past audits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just"/>
            <a:r>
              <a:rPr lang="en-IN" sz="3200" dirty="0" smtClean="0"/>
              <a:t>The most important stage in the performance audit process is defining the audit objectives. These are the basic audit questions that performance auditors seek answers to.</a:t>
            </a:r>
            <a:br>
              <a:rPr lang="en-IN" sz="3200" dirty="0" smtClean="0"/>
            </a:br>
            <a:r>
              <a:rPr lang="en-IN" sz="3200" dirty="0"/>
              <a:t/>
            </a:r>
            <a:br>
              <a:rPr lang="en-IN" sz="3200" dirty="0"/>
            </a:br>
            <a:r>
              <a:rPr lang="en-IN" sz="3200" dirty="0" smtClean="0"/>
              <a:t> These are usually expressed in terms of questions about performance i.e., achievement of economy, efficiency and effectiveness of an entity, programme or activity under audit.</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34</TotalTime>
  <Words>1195</Words>
  <Application>Microsoft Office PowerPoint</Application>
  <PresentationFormat>On-screen Show (4:3)</PresentationFormat>
  <Paragraphs>100</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 </vt:lpstr>
      <vt:lpstr>PowerPoint Presentation</vt:lpstr>
      <vt:lpstr>A performance audit has to be planned in a manner which ensures that an audit of high quality is carried out in an economic, efficient and effective way and in a timely manner.   A well thought out plan is indispensable in performance auditing. Before implementing the performance audit, it is important to identify the audit objectives, the scope and the methodology to achieve the objectives of a particular performance audit.</vt:lpstr>
      <vt:lpstr>Planning consists of developing guidelines and assessing resources. The audit guidelines should be detailed, including information on the audited entity’s environment, audit materiality and risks, and description of the audit scope, objectives and methodology</vt:lpstr>
      <vt:lpstr>Planning also assists in proper assignment of duties to team members and coordination of work performed by other offices within the Department and those of the experts.   Audit planning should lead to the development of a detailed audit proposal that identifies the specific audit tasks to be undertaken. </vt:lpstr>
      <vt:lpstr>The important steps in drawing up an audit proposal are the following:     Defining the specific issue to be  studied and the audit objectives,   Developing the scope and the design  of the audit,   Determining the timetable and the  resources.  </vt:lpstr>
      <vt:lpstr>Planning Process</vt:lpstr>
      <vt:lpstr>Understanding the entity/programme </vt:lpstr>
      <vt:lpstr>The most important stage in the performance audit process is defining the audit objectives. These are the basic audit questions that performance auditors seek answers to.   These are usually expressed in terms of questions about performance i.e., achievement of economy, efficiency and effectiveness of an entity, programme or activity under audit.</vt:lpstr>
      <vt:lpstr>Audit objectives are the reasons for conducting audit and therefore should be clearly spelt out. The objectives should be limited in numbers, ideally three to five, to provide appropriate focus to the audit.   They must be defined in a way that will allow the audit team at the end of the audit to conclude against each of the objectives.</vt:lpstr>
      <vt:lpstr>Scope of audit  </vt:lpstr>
      <vt:lpstr>Audit criteria are standards used to determine whether a program meets or exceeds expectations. Audit criteria are reasonable and attainable standards of performance against which economy, efficiency and effectiveness of programmes and activities can be assessed.   The criteria which may be general or specific and reflect everything from what should be according to laws, regulations or objectives; and what is expected, according to sound principles and best practice; to what could be (given better conditions).</vt:lpstr>
      <vt:lpstr>Services of expert for developing criteria  </vt:lpstr>
      <vt:lpstr>Characteristics of good criteria  </vt:lpstr>
      <vt:lpstr>Deciding audit approach and methods   </vt:lpstr>
      <vt:lpstr>Some of the methods which could be used in conducting performance audits include:  </vt:lpstr>
      <vt:lpstr>Developing audit questions</vt:lpstr>
      <vt:lpstr>The performance auditor must possess the range of skills and experience necessary for effective discharge of audit mandate.   Programme for imparting training and skill development for the performance auditors to enhance and reinforce the understanding of the principles, methodology and techniques should be accorded high priority.  </vt:lpstr>
      <vt:lpstr>Although, the Accountant General may use the work of an expert, he/she retains full responsibility for the conclusions in the audit report.   The procurement of the services of the expert or using their work will be as per the general guidelines approved by the Department’s headquarters from time to time.  </vt:lpstr>
      <vt:lpstr>Audit Design Matrix</vt:lpstr>
      <vt:lpstr>Audit Design Matrix         </vt:lpstr>
      <vt:lpstr>Establish the timetable and resources  </vt:lpstr>
      <vt:lpstr>Flexibility in the audit programme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31</cp:revision>
  <dcterms:created xsi:type="dcterms:W3CDTF">2006-08-16T00:00:00Z</dcterms:created>
  <dcterms:modified xsi:type="dcterms:W3CDTF">2015-06-25T10:02:46Z</dcterms:modified>
</cp:coreProperties>
</file>