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6"/>
  </p:notesMasterIdLst>
  <p:sldIdLst>
    <p:sldId id="256" r:id="rId2"/>
    <p:sldId id="281" r:id="rId3"/>
    <p:sldId id="257" r:id="rId4"/>
    <p:sldId id="258" r:id="rId5"/>
    <p:sldId id="259"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74" y="-10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0EBC0F5-4AA6-4E22-8B28-FACF2F89D5F7}" type="datetimeFigureOut">
              <a:rPr lang="en-US" smtClean="0"/>
              <a:t>6/25/2015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C75AB07-D632-424E-B4AE-798E481BBC00}" type="slidenum">
              <a:rPr lang="en-US" smtClean="0"/>
              <a:t>‹#›</a:t>
            </a:fld>
            <a:endParaRPr lang="en-US"/>
          </a:p>
        </p:txBody>
      </p:sp>
    </p:spTree>
    <p:extLst>
      <p:ext uri="{BB962C8B-B14F-4D97-AF65-F5344CB8AC3E}">
        <p14:creationId xmlns:p14="http://schemas.microsoft.com/office/powerpoint/2010/main" val="36061566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type="ftr" sz="quarter" idx="4"/>
          </p:nvPr>
        </p:nvSpPr>
        <p:spPr>
          <a:ln/>
        </p:spPr>
        <p:txBody>
          <a:bodyPr/>
          <a:lstStyle/>
          <a:p>
            <a:r>
              <a:rPr lang="en-US" altLang="en-US"/>
              <a:t>Performance Audit Course, RTI, Mumbai</a:t>
            </a:r>
          </a:p>
        </p:txBody>
      </p:sp>
      <p:sp>
        <p:nvSpPr>
          <p:cNvPr id="6" name="Rectangle 7"/>
          <p:cNvSpPr>
            <a:spLocks noGrp="1" noChangeArrowheads="1"/>
          </p:cNvSpPr>
          <p:nvPr>
            <p:ph type="sldNum" sz="quarter" idx="5"/>
          </p:nvPr>
        </p:nvSpPr>
        <p:spPr>
          <a:ln/>
        </p:spPr>
        <p:txBody>
          <a:bodyPr/>
          <a:lstStyle/>
          <a:p>
            <a:fld id="{B6624C69-B9F3-4B50-87F9-40C705D7B573}" type="slidenum">
              <a:rPr lang="en-US" altLang="en-US"/>
              <a:pPr/>
              <a:t>2</a:t>
            </a:fld>
            <a:endParaRPr lang="en-US" altLang="en-US"/>
          </a:p>
        </p:txBody>
      </p:sp>
      <p:sp>
        <p:nvSpPr>
          <p:cNvPr id="46082" name="Rectangle 2"/>
          <p:cNvSpPr>
            <a:spLocks noGrp="1" noRot="1" noChangeAspect="1" noChangeArrowheads="1" noTextEdit="1"/>
          </p:cNvSpPr>
          <p:nvPr>
            <p:ph type="sldImg"/>
          </p:nvPr>
        </p:nvSpPr>
        <p:spPr>
          <a:ln/>
        </p:spPr>
      </p:sp>
      <p:sp>
        <p:nvSpPr>
          <p:cNvPr id="46083" name="Rectangle 3"/>
          <p:cNvSpPr>
            <a:spLocks noGrp="1" noChangeArrowheads="1"/>
          </p:cNvSpPr>
          <p:nvPr>
            <p:ph type="body" idx="1"/>
          </p:nvPr>
        </p:nvSpPr>
        <p:spPr/>
        <p:txBody>
          <a:bodyPr/>
          <a:lstStyle/>
          <a:p>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F3E9A9D7-D1E7-4BEB-AACB-CBB9C9AE1A48}" type="datetime1">
              <a:rPr lang="en-US" smtClean="0"/>
              <a:t>6/25/2015</a:t>
            </a:fld>
            <a:endParaRPr lang="en-US"/>
          </a:p>
        </p:txBody>
      </p:sp>
      <p:sp>
        <p:nvSpPr>
          <p:cNvPr id="20" name="Footer Placeholder 19"/>
          <p:cNvSpPr>
            <a:spLocks noGrp="1"/>
          </p:cNvSpPr>
          <p:nvPr>
            <p:ph type="ftr" sz="quarter" idx="11"/>
          </p:nvPr>
        </p:nvSpPr>
        <p:spPr/>
        <p:txBody>
          <a:bodyPr/>
          <a:lstStyle>
            <a:extLst/>
          </a:lstStyle>
          <a:p>
            <a:r>
              <a:rPr lang="en-US" smtClean="0"/>
              <a:t>STM on Performance Audit     RTI, Jaipur</a:t>
            </a:r>
            <a:endParaRPr lang="en-US"/>
          </a:p>
        </p:txBody>
      </p:sp>
      <p:sp>
        <p:nvSpPr>
          <p:cNvPr id="10" name="Slide Number Placeholder 9"/>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56C87DB-7E79-49A6-853F-36FA5077D771}" type="datetime1">
              <a:rPr lang="en-US" smtClean="0"/>
              <a:t>6/25/2015</a:t>
            </a:fld>
            <a:endParaRPr lang="en-US"/>
          </a:p>
        </p:txBody>
      </p:sp>
      <p:sp>
        <p:nvSpPr>
          <p:cNvPr id="5" name="Footer Placeholder 4"/>
          <p:cNvSpPr>
            <a:spLocks noGrp="1"/>
          </p:cNvSpPr>
          <p:nvPr>
            <p:ph type="ftr" sz="quarter" idx="11"/>
          </p:nvPr>
        </p:nvSpPr>
        <p:spPr/>
        <p:txBody>
          <a:bodyPr/>
          <a:lstStyle>
            <a:extLst/>
          </a:lstStyle>
          <a:p>
            <a:r>
              <a:rPr lang="en-US" smtClean="0"/>
              <a:t>STM on Performance Audit     RTI, Jaipur</a:t>
            </a:r>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D871C34-F9AA-4C32-B30B-E90276AF551A}" type="datetime1">
              <a:rPr lang="en-US" smtClean="0"/>
              <a:t>6/25/2015</a:t>
            </a:fld>
            <a:endParaRPr lang="en-US"/>
          </a:p>
        </p:txBody>
      </p:sp>
      <p:sp>
        <p:nvSpPr>
          <p:cNvPr id="5" name="Footer Placeholder 4"/>
          <p:cNvSpPr>
            <a:spLocks noGrp="1"/>
          </p:cNvSpPr>
          <p:nvPr>
            <p:ph type="ftr" sz="quarter" idx="11"/>
          </p:nvPr>
        </p:nvSpPr>
        <p:spPr/>
        <p:txBody>
          <a:bodyPr/>
          <a:lstStyle>
            <a:extLst/>
          </a:lstStyle>
          <a:p>
            <a:r>
              <a:rPr lang="en-US" smtClean="0"/>
              <a:t>STM on Performance Audit     RTI, Jaipur</a:t>
            </a:r>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838FED9-6C18-48BC-BCF9-EFBC7ADE95F0}" type="datetime1">
              <a:rPr lang="en-US" smtClean="0"/>
              <a:t>6/25/2015</a:t>
            </a:fld>
            <a:endParaRPr lang="en-US"/>
          </a:p>
        </p:txBody>
      </p:sp>
      <p:sp>
        <p:nvSpPr>
          <p:cNvPr id="5" name="Footer Placeholder 4"/>
          <p:cNvSpPr>
            <a:spLocks noGrp="1"/>
          </p:cNvSpPr>
          <p:nvPr>
            <p:ph type="ftr" sz="quarter" idx="11"/>
          </p:nvPr>
        </p:nvSpPr>
        <p:spPr/>
        <p:txBody>
          <a:bodyPr/>
          <a:lstStyle>
            <a:extLst/>
          </a:lstStyle>
          <a:p>
            <a:r>
              <a:rPr lang="en-US" smtClean="0"/>
              <a:t>STM on Performance Audit     RTI, Jaipur</a:t>
            </a:r>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B25E14B5-132E-4D86-BE47-DD40CD773CF6}" type="datetime1">
              <a:rPr lang="en-US" smtClean="0"/>
              <a:t>6/25/2015</a:t>
            </a:fld>
            <a:endParaRPr lang="en-US"/>
          </a:p>
        </p:txBody>
      </p:sp>
      <p:sp>
        <p:nvSpPr>
          <p:cNvPr id="5" name="Footer Placeholder 4"/>
          <p:cNvSpPr>
            <a:spLocks noGrp="1"/>
          </p:cNvSpPr>
          <p:nvPr>
            <p:ph type="ftr" sz="quarter" idx="11"/>
          </p:nvPr>
        </p:nvSpPr>
        <p:spPr/>
        <p:txBody>
          <a:bodyPr/>
          <a:lstStyle>
            <a:extLst/>
          </a:lstStyle>
          <a:p>
            <a:r>
              <a:rPr lang="en-US" smtClean="0"/>
              <a:t>STM on Performance Audit     RTI, Jaipur</a:t>
            </a:r>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6AE8D5C-9D34-4803-8A0F-FC95A7406D70}" type="datetime1">
              <a:rPr lang="en-US" smtClean="0"/>
              <a:t>6/25/2015</a:t>
            </a:fld>
            <a:endParaRPr lang="en-US"/>
          </a:p>
        </p:txBody>
      </p:sp>
      <p:sp>
        <p:nvSpPr>
          <p:cNvPr id="6" name="Footer Placeholder 5"/>
          <p:cNvSpPr>
            <a:spLocks noGrp="1"/>
          </p:cNvSpPr>
          <p:nvPr>
            <p:ph type="ftr" sz="quarter" idx="11"/>
          </p:nvPr>
        </p:nvSpPr>
        <p:spPr/>
        <p:txBody>
          <a:bodyPr/>
          <a:lstStyle>
            <a:extLst/>
          </a:lstStyle>
          <a:p>
            <a:r>
              <a:rPr lang="en-US" smtClean="0"/>
              <a:t>STM on Performance Audit     RTI, Jaipur</a:t>
            </a:r>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D8B30695-8616-48CC-AB05-30B866E3A6D4}" type="datetime1">
              <a:rPr lang="en-US" smtClean="0"/>
              <a:t>6/25/2015</a:t>
            </a:fld>
            <a:endParaRPr lang="en-US"/>
          </a:p>
        </p:txBody>
      </p:sp>
      <p:sp>
        <p:nvSpPr>
          <p:cNvPr id="8" name="Footer Placeholder 7"/>
          <p:cNvSpPr>
            <a:spLocks noGrp="1"/>
          </p:cNvSpPr>
          <p:nvPr>
            <p:ph type="ftr" sz="quarter" idx="11"/>
          </p:nvPr>
        </p:nvSpPr>
        <p:spPr/>
        <p:txBody>
          <a:bodyPr/>
          <a:lstStyle>
            <a:extLst/>
          </a:lstStyle>
          <a:p>
            <a:r>
              <a:rPr lang="en-US" smtClean="0"/>
              <a:t>STM on Performance Audit     RTI, Jaipur</a:t>
            </a:r>
            <a:endParaRPr lang="en-US"/>
          </a:p>
        </p:txBody>
      </p:sp>
      <p:sp>
        <p:nvSpPr>
          <p:cNvPr id="9" name="Slide Number Placeholder 8"/>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85D5ADBE-6E64-47D7-8964-39C5003E8D09}" type="datetime1">
              <a:rPr lang="en-US" smtClean="0"/>
              <a:t>6/25/2015</a:t>
            </a:fld>
            <a:endParaRPr lang="en-US"/>
          </a:p>
        </p:txBody>
      </p:sp>
      <p:sp>
        <p:nvSpPr>
          <p:cNvPr id="4" name="Footer Placeholder 3"/>
          <p:cNvSpPr>
            <a:spLocks noGrp="1"/>
          </p:cNvSpPr>
          <p:nvPr>
            <p:ph type="ftr" sz="quarter" idx="11"/>
          </p:nvPr>
        </p:nvSpPr>
        <p:spPr/>
        <p:txBody>
          <a:bodyPr/>
          <a:lstStyle>
            <a:extLst/>
          </a:lstStyle>
          <a:p>
            <a:r>
              <a:rPr lang="en-US" smtClean="0"/>
              <a:t>STM on Performance Audit     RTI, Jaipur</a:t>
            </a:r>
            <a:endParaRPr lang="en-US"/>
          </a:p>
        </p:txBody>
      </p:sp>
      <p:sp>
        <p:nvSpPr>
          <p:cNvPr id="5" name="Slide Number Placeholder 4"/>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5FB33EF3-DB97-4D0D-A619-6B12001676A3}" type="datetime1">
              <a:rPr lang="en-US" smtClean="0"/>
              <a:t>6/25/2015</a:t>
            </a:fld>
            <a:endParaRPr lang="en-US"/>
          </a:p>
        </p:txBody>
      </p:sp>
      <p:sp>
        <p:nvSpPr>
          <p:cNvPr id="3" name="Footer Placeholder 2"/>
          <p:cNvSpPr>
            <a:spLocks noGrp="1"/>
          </p:cNvSpPr>
          <p:nvPr>
            <p:ph type="ftr" sz="quarter" idx="11"/>
          </p:nvPr>
        </p:nvSpPr>
        <p:spPr/>
        <p:txBody>
          <a:bodyPr/>
          <a:lstStyle>
            <a:extLst/>
          </a:lstStyle>
          <a:p>
            <a:r>
              <a:rPr lang="en-US" smtClean="0"/>
              <a:t>STM on Performance Audit     RTI, Jaipur</a:t>
            </a:r>
            <a:endParaRPr lang="en-US"/>
          </a:p>
        </p:txBody>
      </p:sp>
      <p:sp>
        <p:nvSpPr>
          <p:cNvPr id="4" name="Slide Number Placeholder 3"/>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FCBCA95A-91B5-4642-B1F7-8943FF244FB0}" type="datetime1">
              <a:rPr lang="en-US" smtClean="0"/>
              <a:t>6/25/2015</a:t>
            </a:fld>
            <a:endParaRPr lang="en-US"/>
          </a:p>
        </p:txBody>
      </p:sp>
      <p:sp>
        <p:nvSpPr>
          <p:cNvPr id="6" name="Footer Placeholder 5"/>
          <p:cNvSpPr>
            <a:spLocks noGrp="1"/>
          </p:cNvSpPr>
          <p:nvPr>
            <p:ph type="ftr" sz="quarter" idx="11"/>
          </p:nvPr>
        </p:nvSpPr>
        <p:spPr/>
        <p:txBody>
          <a:bodyPr/>
          <a:lstStyle>
            <a:extLst/>
          </a:lstStyle>
          <a:p>
            <a:r>
              <a:rPr lang="en-US" smtClean="0"/>
              <a:t>STM on Performance Audit     RTI, Jaipur</a:t>
            </a:r>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485E7E12-5E59-44CE-9FF8-E748C72AA47E}" type="datetime1">
              <a:rPr lang="en-US" smtClean="0"/>
              <a:t>6/25/2015</a:t>
            </a:fld>
            <a:endParaRPr lang="en-US"/>
          </a:p>
        </p:txBody>
      </p:sp>
      <p:sp>
        <p:nvSpPr>
          <p:cNvPr id="6" name="Footer Placeholder 5"/>
          <p:cNvSpPr>
            <a:spLocks noGrp="1"/>
          </p:cNvSpPr>
          <p:nvPr>
            <p:ph type="ftr" sz="quarter" idx="11"/>
          </p:nvPr>
        </p:nvSpPr>
        <p:spPr/>
        <p:txBody>
          <a:bodyPr/>
          <a:lstStyle>
            <a:extLst/>
          </a:lstStyle>
          <a:p>
            <a:r>
              <a:rPr lang="en-US" smtClean="0"/>
              <a:t>STM on Performance Audit     RTI, Jaipur</a:t>
            </a:r>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EF386D5D-CB7F-4A21-B37F-060C6A7D6147}" type="datetime1">
              <a:rPr lang="en-US" smtClean="0"/>
              <a:t>6/25/2015</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r>
              <a:rPr lang="en-US" smtClean="0"/>
              <a:t>STM on Performance Audit     RTI, Jaipur</a:t>
            </a:r>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B6F15528-21DE-4FAA-801E-634DDDAF4B2B}" type="slidenum">
              <a:rPr lang="en-US" smtClean="0"/>
              <a:pPr/>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dt="0"/>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
            <a:ext cx="7772400" cy="1981199"/>
          </a:xfrm>
        </p:spPr>
        <p:txBody>
          <a:bodyPr>
            <a:normAutofit fontScale="90000"/>
          </a:bodyPr>
          <a:lstStyle/>
          <a:p>
            <a:r>
              <a:rPr lang="en-US" sz="8000" dirty="0"/>
              <a:t>Performance Audit</a:t>
            </a:r>
          </a:p>
        </p:txBody>
      </p:sp>
      <p:sp>
        <p:nvSpPr>
          <p:cNvPr id="3" name="Subtitle 2"/>
          <p:cNvSpPr>
            <a:spLocks noGrp="1"/>
          </p:cNvSpPr>
          <p:nvPr>
            <p:ph type="subTitle" idx="1"/>
          </p:nvPr>
        </p:nvSpPr>
        <p:spPr>
          <a:xfrm>
            <a:off x="457200" y="1828800"/>
            <a:ext cx="8305800" cy="3810000"/>
          </a:xfrm>
        </p:spPr>
        <p:txBody>
          <a:bodyPr>
            <a:noAutofit/>
          </a:bodyPr>
          <a:lstStyle/>
          <a:p>
            <a:r>
              <a:rPr lang="en-US" sz="5400" dirty="0" smtClean="0">
                <a:solidFill>
                  <a:schemeClr val="tx1"/>
                </a:solidFill>
              </a:rPr>
              <a:t> </a:t>
            </a:r>
          </a:p>
          <a:p>
            <a:r>
              <a:rPr lang="en-IN" sz="5400" dirty="0" smtClean="0">
                <a:solidFill>
                  <a:schemeClr val="tx1"/>
                </a:solidFill>
              </a:rPr>
              <a:t>Evidence Gathering and Documentation</a:t>
            </a:r>
            <a:endParaRPr lang="en-US" sz="5400" dirty="0">
              <a:solidFill>
                <a:schemeClr val="tx1"/>
              </a:solidFill>
            </a:endParaRPr>
          </a:p>
        </p:txBody>
      </p:sp>
      <p:sp>
        <p:nvSpPr>
          <p:cNvPr id="4" name="Footer Placeholder 3"/>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305800" cy="6049962"/>
          </a:xfrm>
        </p:spPr>
        <p:txBody>
          <a:bodyPr>
            <a:normAutofit/>
          </a:bodyPr>
          <a:lstStyle/>
          <a:p>
            <a:pPr lvl="0" algn="just"/>
            <a:r>
              <a:rPr lang="en-US" sz="3200" b="1" dirty="0" smtClean="0"/>
              <a:t>Physical evidence</a:t>
            </a:r>
            <a:r>
              <a:rPr lang="en-US" sz="3200" dirty="0" smtClean="0"/>
              <a:t> is obtained through observation, photographs, charts, maps, graphs or other pictorial representations, etc.. It is desirable to corroborate physical evidence, particularly if it is crucial to any audit findings (linked to the audit objectives), with other types of evidences. </a:t>
            </a:r>
            <a:br>
              <a:rPr lang="en-US" sz="3200" dirty="0" smtClean="0"/>
            </a:br>
            <a:endParaRPr lang="en-US" sz="3200" dirty="0"/>
          </a:p>
        </p:txBody>
      </p:sp>
      <p:sp>
        <p:nvSpPr>
          <p:cNvPr id="3" name="Footer Placeholder 2"/>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202362"/>
          </a:xfrm>
        </p:spPr>
        <p:txBody>
          <a:bodyPr>
            <a:normAutofit/>
          </a:bodyPr>
          <a:lstStyle/>
          <a:p>
            <a:pPr algn="just"/>
            <a:r>
              <a:rPr lang="en-IN" sz="3600" b="1" dirty="0" smtClean="0"/>
              <a:t>Oral evidence</a:t>
            </a:r>
            <a:r>
              <a:rPr lang="en-IN" sz="3600" dirty="0" smtClean="0"/>
              <a:t> is the statement in response to audit inquiries or interviews. The statements made can either provide a background or a lead for further examination that may not be available through other forms of audit work or may provide corroborating evidence (e.g. beneficiary survey). </a:t>
            </a:r>
            <a:endParaRPr lang="en-US" sz="3600" dirty="0"/>
          </a:p>
        </p:txBody>
      </p:sp>
      <p:sp>
        <p:nvSpPr>
          <p:cNvPr id="3" name="Footer Placeholder 2"/>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normAutofit/>
          </a:bodyPr>
          <a:lstStyle/>
          <a:p>
            <a:pPr algn="just"/>
            <a:r>
              <a:rPr lang="en-IN" sz="3200" b="1" dirty="0" smtClean="0"/>
              <a:t>Documentary evidence</a:t>
            </a:r>
            <a:r>
              <a:rPr lang="en-IN" sz="3200" dirty="0" smtClean="0"/>
              <a:t> in physical or electronic form is the most common form of audit evidence. These could be both internal as well as external.  Some examples of internal documentary evidence are accounting and information records, copies of outgoing correspondence, plans, budgets, annual reports and internal audit reports, etc. </a:t>
            </a:r>
            <a:endParaRPr lang="en-US" sz="3200" dirty="0"/>
          </a:p>
        </p:txBody>
      </p:sp>
      <p:sp>
        <p:nvSpPr>
          <p:cNvPr id="3" name="Footer Placeholder 2"/>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153400" cy="6202362"/>
          </a:xfrm>
        </p:spPr>
        <p:txBody>
          <a:bodyPr>
            <a:normAutofit/>
          </a:bodyPr>
          <a:lstStyle/>
          <a:p>
            <a:r>
              <a:rPr lang="en-US" sz="4000" dirty="0"/>
              <a:t>sources of evidence </a:t>
            </a:r>
            <a:r>
              <a:rPr lang="en-US" sz="3600" dirty="0" smtClean="0"/>
              <a:t/>
            </a:r>
            <a:br>
              <a:rPr lang="en-US" sz="3600" dirty="0" smtClean="0"/>
            </a:br>
            <a:r>
              <a:rPr lang="en-US" sz="3600" dirty="0"/>
              <a:t/>
            </a:r>
            <a:br>
              <a:rPr lang="en-US" sz="3600" dirty="0"/>
            </a:br>
            <a:r>
              <a:rPr lang="en-US" sz="3600" dirty="0" smtClean="0"/>
              <a:t>The sources of evidence may vary from case to case. The following are however some illustrative sources of evidence: </a:t>
            </a:r>
            <a:br>
              <a:rPr lang="en-US" sz="3600" dirty="0" smtClean="0"/>
            </a:br>
            <a:endParaRPr lang="en-US" sz="3600" dirty="0"/>
          </a:p>
        </p:txBody>
      </p:sp>
      <p:sp>
        <p:nvSpPr>
          <p:cNvPr id="3" name="Footer Placeholder 2"/>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Documentation </a:t>
            </a:r>
            <a:r>
              <a:rPr lang="en-US" dirty="0" smtClean="0"/>
              <a:t/>
            </a:r>
            <a:br>
              <a:rPr lang="en-US" dirty="0" smtClean="0"/>
            </a:br>
            <a:endParaRPr lang="en-US" dirty="0"/>
          </a:p>
        </p:txBody>
      </p:sp>
      <p:sp>
        <p:nvSpPr>
          <p:cNvPr id="3" name="Content Placeholder 2"/>
          <p:cNvSpPr>
            <a:spLocks noGrp="1"/>
          </p:cNvSpPr>
          <p:nvPr>
            <p:ph idx="1"/>
          </p:nvPr>
        </p:nvSpPr>
        <p:spPr>
          <a:xfrm>
            <a:off x="228600" y="990600"/>
            <a:ext cx="8610600" cy="5562600"/>
          </a:xfrm>
        </p:spPr>
        <p:txBody>
          <a:bodyPr>
            <a:normAutofit/>
          </a:bodyPr>
          <a:lstStyle/>
          <a:p>
            <a:r>
              <a:rPr lang="en-US" dirty="0" smtClean="0"/>
              <a:t>“Auditors should adequately document the audit evidence in working papers, including the basis and extent of the planning, work performed and the findings of the audit. Working papers should contain sufficient information to enable an experienced auditor having no previous connection with the audit to ascertain from them the evidence that supports the auditor’s significant findings and conclusions.” </a:t>
            </a:r>
          </a:p>
          <a:p>
            <a:endParaRPr lang="en-US" dirty="0"/>
          </a:p>
        </p:txBody>
      </p:sp>
      <p:sp>
        <p:nvSpPr>
          <p:cNvPr id="4" name="Footer Placeholder 3"/>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305800" cy="6202362"/>
          </a:xfrm>
        </p:spPr>
        <p:txBody>
          <a:bodyPr>
            <a:noAutofit/>
          </a:bodyPr>
          <a:lstStyle/>
          <a:p>
            <a:pPr algn="l"/>
            <a:r>
              <a:rPr lang="en-US" sz="3000" dirty="0" smtClean="0"/>
              <a:t>“Adequate documentation is important for several reasons. It will: </a:t>
            </a:r>
            <a:br>
              <a:rPr lang="en-US" sz="3000" dirty="0" smtClean="0"/>
            </a:br>
            <a:r>
              <a:rPr lang="en-US" sz="3000" dirty="0" smtClean="0"/>
              <a:t>    1. Confirm and support the auditors’ opinion and      	report; </a:t>
            </a:r>
            <a:br>
              <a:rPr lang="en-US" sz="3000" dirty="0" smtClean="0"/>
            </a:br>
            <a:r>
              <a:rPr lang="en-US" sz="3000" dirty="0" smtClean="0"/>
              <a:t>    2. Increase the efficiency and effectiveness of 	audit; </a:t>
            </a:r>
            <a:br>
              <a:rPr lang="en-US" sz="3000" dirty="0" smtClean="0"/>
            </a:br>
            <a:r>
              <a:rPr lang="en-US" sz="3000" dirty="0" smtClean="0"/>
              <a:t>    3. Serve as a source of information for preparing 	reports or answering any enquiries from the 	audited entity or from any other party; </a:t>
            </a:r>
            <a:br>
              <a:rPr lang="en-US" sz="3000" dirty="0" smtClean="0"/>
            </a:br>
            <a:r>
              <a:rPr lang="en-US" sz="3000" dirty="0" smtClean="0"/>
              <a:t>    4. Serve as evidence of the auditor’s compliance 	with Auditing Standards; </a:t>
            </a:r>
            <a:br>
              <a:rPr lang="en-US" sz="3000" dirty="0" smtClean="0"/>
            </a:br>
            <a:r>
              <a:rPr lang="en-US" sz="3000" dirty="0" smtClean="0"/>
              <a:t>     5. Facilitate planning and supervision and </a:t>
            </a:r>
            <a:br>
              <a:rPr lang="en-US" sz="3000" dirty="0" smtClean="0"/>
            </a:br>
            <a:r>
              <a:rPr lang="en-US" sz="3000" dirty="0" smtClean="0"/>
              <a:t>     6. Provide evidence of work done for future 	reference.” </a:t>
            </a:r>
            <a:br>
              <a:rPr lang="en-US" sz="3000" dirty="0" smtClean="0"/>
            </a:br>
            <a:endParaRPr lang="en-US" sz="3000" dirty="0"/>
          </a:p>
        </p:txBody>
      </p:sp>
      <p:sp>
        <p:nvSpPr>
          <p:cNvPr id="3" name="Footer Placeholder 2"/>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0"/>
          </a:xfrm>
        </p:spPr>
        <p:txBody>
          <a:bodyPr>
            <a:normAutofit/>
          </a:bodyPr>
          <a:lstStyle/>
          <a:p>
            <a:pPr algn="l"/>
            <a:r>
              <a:rPr lang="en-US" sz="3200" dirty="0" smtClean="0"/>
              <a:t>Good documentation of evidence helps ensure that: </a:t>
            </a:r>
            <a:br>
              <a:rPr lang="en-US" sz="3200" dirty="0" smtClean="0"/>
            </a:br>
            <a:r>
              <a:rPr lang="en-US" sz="3200" dirty="0" smtClean="0"/>
              <a:t>	1. An adequate and defensible basis exists for 	the audit’s observations, conclusions and 	recommendations; </a:t>
            </a:r>
            <a:br>
              <a:rPr lang="en-US" sz="3200" dirty="0" smtClean="0"/>
            </a:br>
            <a:r>
              <a:rPr lang="en-US" sz="3200" dirty="0" smtClean="0"/>
              <a:t>	2. An effective link exists between successive 	audits; and </a:t>
            </a:r>
            <a:br>
              <a:rPr lang="en-US" sz="3200" dirty="0" smtClean="0"/>
            </a:br>
            <a:r>
              <a:rPr lang="en-US" sz="3200" dirty="0" smtClean="0"/>
              <a:t>	3. Appropriate basis exists for quality control 	in carrying out an audit and for subsequent 	third-party reviews.</a:t>
            </a:r>
            <a:r>
              <a:rPr lang="en-US" sz="3200" b="1" dirty="0" smtClean="0"/>
              <a:t> </a:t>
            </a:r>
            <a:r>
              <a:rPr lang="en-US" sz="3200" dirty="0" smtClean="0"/>
              <a:t/>
            </a:r>
            <a:br>
              <a:rPr lang="en-US" sz="3200" dirty="0" smtClean="0"/>
            </a:br>
            <a:endParaRPr lang="en-US" sz="3200" dirty="0"/>
          </a:p>
        </p:txBody>
      </p:sp>
      <p:sp>
        <p:nvSpPr>
          <p:cNvPr id="3" name="Footer Placeholder 2"/>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305800" cy="6202362"/>
          </a:xfrm>
        </p:spPr>
        <p:txBody>
          <a:bodyPr>
            <a:normAutofit/>
          </a:bodyPr>
          <a:lstStyle/>
          <a:p>
            <a:pPr algn="just"/>
            <a:r>
              <a:rPr lang="en-IN" sz="3600" dirty="0" smtClean="0"/>
              <a:t>All relevant documents and information collected and generated during a performance audit constitute the working papers. </a:t>
            </a:r>
            <a:r>
              <a:rPr lang="en-US" sz="3600" dirty="0" smtClean="0"/>
              <a:t>Ideally the working papers should consist of three sections – each linked to the other: planning; execution and reporting. </a:t>
            </a:r>
            <a:br>
              <a:rPr lang="en-US" sz="3600" dirty="0" smtClean="0"/>
            </a:br>
            <a:endParaRPr lang="en-US" sz="3600" dirty="0"/>
          </a:p>
        </p:txBody>
      </p:sp>
      <p:sp>
        <p:nvSpPr>
          <p:cNvPr id="3" name="Footer Placeholder 2"/>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305800" cy="6126162"/>
          </a:xfrm>
        </p:spPr>
        <p:txBody>
          <a:bodyPr>
            <a:noAutofit/>
          </a:bodyPr>
          <a:lstStyle/>
          <a:p>
            <a:pPr algn="l"/>
            <a:r>
              <a:rPr lang="en-US" sz="3200" dirty="0" smtClean="0"/>
              <a:t>Working papers also serve as a connecting link between the fieldwork and the audit report. These should, therefore, be complete and appropriately detailed to provide a clear trail of the audit.</a:t>
            </a:r>
            <a:br>
              <a:rPr lang="en-US" sz="3200" dirty="0" smtClean="0"/>
            </a:br>
            <a:r>
              <a:rPr lang="en-US" sz="3200" dirty="0"/>
              <a:t/>
            </a:r>
            <a:br>
              <a:rPr lang="en-US" sz="3200" dirty="0"/>
            </a:br>
            <a:r>
              <a:rPr lang="en-US" sz="3200" dirty="0" smtClean="0"/>
              <a:t> The confidentiality of the working papers should be maintained and they should be retained for a period sufficient to meet the professional, legislative and legal requirements. </a:t>
            </a:r>
            <a:br>
              <a:rPr lang="en-US" sz="3200" dirty="0" smtClean="0"/>
            </a:br>
            <a:endParaRPr lang="en-US" sz="3200" dirty="0"/>
          </a:p>
        </p:txBody>
      </p:sp>
      <p:sp>
        <p:nvSpPr>
          <p:cNvPr id="3" name="Footer Placeholder 2"/>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382000" cy="6202362"/>
          </a:xfrm>
        </p:spPr>
        <p:txBody>
          <a:bodyPr>
            <a:normAutofit/>
          </a:bodyPr>
          <a:lstStyle/>
          <a:p>
            <a:pPr algn="l"/>
            <a:r>
              <a:rPr lang="en-IN" dirty="0" smtClean="0"/>
              <a:t>Broad characteristics of working papers:</a:t>
            </a:r>
            <a:br>
              <a:rPr lang="en-IN" dirty="0" smtClean="0"/>
            </a:br>
            <a:r>
              <a:rPr lang="en-IN" sz="3600" dirty="0" smtClean="0"/>
              <a:t>1. Completeness and accuracy</a:t>
            </a:r>
            <a:br>
              <a:rPr lang="en-IN" sz="3600" dirty="0" smtClean="0"/>
            </a:br>
            <a:r>
              <a:rPr lang="en-IN" sz="3600" dirty="0" smtClean="0"/>
              <a:t>2. Clarity and conciseness</a:t>
            </a:r>
            <a:br>
              <a:rPr lang="en-IN" sz="3600" dirty="0" smtClean="0"/>
            </a:br>
            <a:r>
              <a:rPr lang="en-IN" sz="3600" dirty="0" smtClean="0"/>
              <a:t>3. Ease of preparation</a:t>
            </a:r>
            <a:br>
              <a:rPr lang="en-IN" sz="3600" dirty="0" smtClean="0"/>
            </a:br>
            <a:r>
              <a:rPr lang="en-IN" sz="3600" dirty="0" smtClean="0"/>
              <a:t>4. Legibility and neatness</a:t>
            </a:r>
            <a:br>
              <a:rPr lang="en-IN" sz="3600" dirty="0" smtClean="0"/>
            </a:br>
            <a:r>
              <a:rPr lang="en-IN" sz="3600" dirty="0" smtClean="0"/>
              <a:t>5. Relevance </a:t>
            </a:r>
            <a:br>
              <a:rPr lang="en-IN" sz="3600" dirty="0" smtClean="0"/>
            </a:br>
            <a:r>
              <a:rPr lang="en-IN" sz="3600" dirty="0" smtClean="0"/>
              <a:t>6. Ease of review </a:t>
            </a:r>
            <a:br>
              <a:rPr lang="en-IN" sz="3600" dirty="0" smtClean="0"/>
            </a:br>
            <a:r>
              <a:rPr lang="en-IN" sz="3600" dirty="0" smtClean="0"/>
              <a:t>7. Organisation and ease of reference</a:t>
            </a:r>
            <a:br>
              <a:rPr lang="en-IN" sz="3600" dirty="0" smtClean="0"/>
            </a:br>
            <a:r>
              <a:rPr lang="en-IN" sz="3600" dirty="0" smtClean="0"/>
              <a:t>8. Complete audit trail of analysis</a:t>
            </a:r>
            <a:endParaRPr lang="en-US" sz="4000" dirty="0"/>
          </a:p>
        </p:txBody>
      </p:sp>
      <p:sp>
        <p:nvSpPr>
          <p:cNvPr id="3" name="Footer Placeholder 2"/>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3"/>
          <p:cNvSpPr>
            <a:spLocks noGrp="1" noRot="1" noChangeArrowheads="1"/>
          </p:cNvSpPr>
          <p:nvPr>
            <p:ph idx="1"/>
          </p:nvPr>
        </p:nvSpPr>
        <p:spPr>
          <a:xfrm>
            <a:off x="457200" y="838200"/>
            <a:ext cx="8388350" cy="5181600"/>
          </a:xfrm>
        </p:spPr>
        <p:txBody>
          <a:bodyPr/>
          <a:lstStyle/>
          <a:p>
            <a:pPr>
              <a:buClr>
                <a:schemeClr val="tx1"/>
              </a:buClr>
              <a:buFont typeface="Wingdings" pitchFamily="2" charset="2"/>
              <a:buChar char="q"/>
            </a:pPr>
            <a:r>
              <a:rPr lang="en-US" altLang="en-US" sz="2800" b="1" dirty="0"/>
              <a:t> Session Objectives</a:t>
            </a:r>
          </a:p>
          <a:p>
            <a:pPr lvl="1" algn="just">
              <a:buClr>
                <a:schemeClr val="tx1"/>
              </a:buClr>
            </a:pPr>
            <a:r>
              <a:rPr lang="en-US" altLang="en-US" dirty="0"/>
              <a:t>To introduce the concept of </a:t>
            </a:r>
            <a:r>
              <a:rPr lang="en-US" altLang="en-US" dirty="0" smtClean="0"/>
              <a:t>evidence, evidence collection and Documentation</a:t>
            </a:r>
            <a:endParaRPr lang="en-US" altLang="en-US" dirty="0"/>
          </a:p>
          <a:p>
            <a:pPr lvl="1" algn="just">
              <a:buClr>
                <a:schemeClr val="tx1"/>
              </a:buClr>
              <a:buFont typeface="Wingdings" pitchFamily="2" charset="2"/>
              <a:buNone/>
            </a:pPr>
            <a:endParaRPr lang="en-US" altLang="en-US" dirty="0"/>
          </a:p>
          <a:p>
            <a:pPr algn="just">
              <a:buClr>
                <a:schemeClr val="tx1"/>
              </a:buClr>
              <a:buFont typeface="Wingdings" pitchFamily="2" charset="2"/>
              <a:buChar char="q"/>
            </a:pPr>
            <a:r>
              <a:rPr lang="en-US" altLang="en-US" sz="2800" b="1" dirty="0"/>
              <a:t> Learning objective</a:t>
            </a:r>
          </a:p>
          <a:p>
            <a:pPr lvl="1" algn="just">
              <a:buClr>
                <a:schemeClr val="tx1"/>
              </a:buClr>
            </a:pPr>
            <a:r>
              <a:rPr lang="en-US" altLang="en-US" dirty="0">
                <a:ea typeface="MS Mincho" pitchFamily="49" charset="-128"/>
              </a:rPr>
              <a:t>By the end of session the participants </a:t>
            </a:r>
            <a:r>
              <a:rPr lang="en-US" altLang="en-US" dirty="0" smtClean="0">
                <a:ea typeface="MS Mincho" pitchFamily="49" charset="-128"/>
              </a:rPr>
              <a:t>would </a:t>
            </a:r>
            <a:r>
              <a:rPr lang="en-US" altLang="en-US" dirty="0">
                <a:ea typeface="MS Mincho" pitchFamily="49" charset="-128"/>
              </a:rPr>
              <a:t>be able to understand the concept of evidence and </a:t>
            </a:r>
            <a:r>
              <a:rPr lang="en-US" altLang="en-US" dirty="0" smtClean="0">
                <a:ea typeface="MS Mincho" pitchFamily="49" charset="-128"/>
              </a:rPr>
              <a:t>Documentation</a:t>
            </a:r>
            <a:endParaRPr lang="en-US" altLang="en-US" sz="2400" dirty="0">
              <a:ea typeface="MS Mincho" pitchFamily="49" charset="-128"/>
            </a:endParaRPr>
          </a:p>
          <a:p>
            <a:pPr algn="just"/>
            <a:endParaRPr lang="en-US" altLang="en-US" sz="2800" dirty="0"/>
          </a:p>
        </p:txBody>
      </p:sp>
      <p:sp>
        <p:nvSpPr>
          <p:cNvPr id="2" name="Footer Placeholder 1"/>
          <p:cNvSpPr>
            <a:spLocks noGrp="1"/>
          </p:cNvSpPr>
          <p:nvPr>
            <p:ph type="ftr" sz="quarter" idx="11"/>
          </p:nvPr>
        </p:nvSpPr>
        <p:spPr/>
        <p:txBody>
          <a:bodyPr/>
          <a:lstStyle/>
          <a:p>
            <a:r>
              <a:rPr lang="en-US" smtClean="0"/>
              <a:t>STM on Performance Audit     RTI, Jaipur</a:t>
            </a:r>
            <a:endParaRPr lang="en-US"/>
          </a:p>
        </p:txBody>
      </p:sp>
    </p:spTree>
    <p:extLst>
      <p:ext uri="{BB962C8B-B14F-4D97-AF65-F5344CB8AC3E}">
        <p14:creationId xmlns:p14="http://schemas.microsoft.com/office/powerpoint/2010/main" val="7705475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Audit file </a:t>
            </a:r>
            <a:r>
              <a:rPr lang="en-US" dirty="0" smtClean="0"/>
              <a:t/>
            </a:r>
            <a:br>
              <a:rPr lang="en-US" dirty="0" smtClean="0"/>
            </a:br>
            <a:endParaRPr lang="en-US" dirty="0"/>
          </a:p>
        </p:txBody>
      </p:sp>
      <p:sp>
        <p:nvSpPr>
          <p:cNvPr id="3" name="Content Placeholder 2"/>
          <p:cNvSpPr>
            <a:spLocks noGrp="1"/>
          </p:cNvSpPr>
          <p:nvPr>
            <p:ph idx="1"/>
          </p:nvPr>
        </p:nvSpPr>
        <p:spPr/>
        <p:txBody>
          <a:bodyPr/>
          <a:lstStyle/>
          <a:p>
            <a:r>
              <a:rPr lang="en-IN" dirty="0" smtClean="0"/>
              <a:t>Documentation in a performance audit requires maintenance of audit file along with set of working papers.</a:t>
            </a:r>
            <a:r>
              <a:rPr lang="en-IN" b="1" dirty="0" smtClean="0"/>
              <a:t> </a:t>
            </a:r>
            <a:r>
              <a:rPr lang="en-IN" dirty="0" smtClean="0"/>
              <a:t>Audit file refers to one or more folders or other storage media, in physical or electronic form, containing the records that describe the audit documentation for a specific engagement. </a:t>
            </a:r>
            <a:endParaRPr lang="en-US" dirty="0"/>
          </a:p>
        </p:txBody>
      </p:sp>
      <p:sp>
        <p:nvSpPr>
          <p:cNvPr id="4" name="Footer Placeholder 3"/>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305800" cy="6202362"/>
          </a:xfrm>
        </p:spPr>
        <p:txBody>
          <a:bodyPr>
            <a:normAutofit/>
          </a:bodyPr>
          <a:lstStyle/>
          <a:p>
            <a:pPr algn="just"/>
            <a:r>
              <a:rPr lang="en-IN" sz="3200" dirty="0" smtClean="0"/>
              <a:t>Normally, the audit file should include the audit strategy, scope and methodology, the sample selection, nature, timing and extent of procedures performed, results of such procedures and the evidence obtained. </a:t>
            </a:r>
            <a:br>
              <a:rPr lang="en-IN" sz="3200" dirty="0" smtClean="0"/>
            </a:br>
            <a:r>
              <a:rPr lang="en-IN" sz="3200" dirty="0"/>
              <a:t/>
            </a:r>
            <a:br>
              <a:rPr lang="en-IN" sz="3200" dirty="0"/>
            </a:br>
            <a:r>
              <a:rPr lang="en-IN" sz="3200" dirty="0" smtClean="0"/>
              <a:t>It should also mention significant matters arising during the audit, the conclusions reached thereon and significant professional judgments made in reaching those conclusions. </a:t>
            </a:r>
            <a:endParaRPr lang="en-US" sz="3200" dirty="0"/>
          </a:p>
        </p:txBody>
      </p:sp>
      <p:sp>
        <p:nvSpPr>
          <p:cNvPr id="3" name="Footer Placeholder 2"/>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382000" cy="6278562"/>
          </a:xfrm>
        </p:spPr>
        <p:txBody>
          <a:bodyPr>
            <a:normAutofit/>
          </a:bodyPr>
          <a:lstStyle/>
          <a:p>
            <a:pPr algn="l"/>
            <a:r>
              <a:rPr lang="en-IN" sz="3600" dirty="0" smtClean="0"/>
              <a:t>Audit file should be properly indexed, referenced with and supplemented by the set of working papers.</a:t>
            </a:r>
            <a:br>
              <a:rPr lang="en-IN" sz="3600" dirty="0" smtClean="0"/>
            </a:br>
            <a:r>
              <a:rPr lang="en-IN" sz="3600" dirty="0"/>
              <a:t/>
            </a:r>
            <a:br>
              <a:rPr lang="en-IN" sz="3600" dirty="0"/>
            </a:br>
            <a:r>
              <a:rPr lang="en-IN" sz="3600" dirty="0" smtClean="0"/>
              <a:t>The auditor should summarise the audit documentation in an audit file and complete the administrative process of finishing the audit file on a timely basis. </a:t>
            </a:r>
            <a:endParaRPr lang="en-US" sz="3600" dirty="0"/>
          </a:p>
        </p:txBody>
      </p:sp>
      <p:sp>
        <p:nvSpPr>
          <p:cNvPr id="3" name="Footer Placeholder 2"/>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6049962"/>
          </a:xfrm>
        </p:spPr>
        <p:txBody>
          <a:bodyPr>
            <a:normAutofit/>
          </a:bodyPr>
          <a:lstStyle/>
          <a:p>
            <a:pPr algn="l"/>
            <a:r>
              <a:rPr lang="en-US" sz="3600" dirty="0" smtClean="0"/>
              <a:t>The responsibly of ensuring documentation of evidence in support of all facts, figures and comments included in the audit report rest with the field audit offices conducting the audit.  </a:t>
            </a:r>
            <a:br>
              <a:rPr lang="en-US" sz="3600" dirty="0" smtClean="0"/>
            </a:br>
            <a:endParaRPr lang="en-US" sz="3600" dirty="0"/>
          </a:p>
        </p:txBody>
      </p:sp>
      <p:sp>
        <p:nvSpPr>
          <p:cNvPr id="3" name="Footer Placeholder 2"/>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305800" cy="6126162"/>
          </a:xfrm>
        </p:spPr>
        <p:txBody>
          <a:bodyPr>
            <a:normAutofit/>
          </a:bodyPr>
          <a:lstStyle/>
          <a:p>
            <a:r>
              <a:rPr lang="en-US" sz="6600" b="1" i="1" dirty="0" smtClean="0"/>
              <a:t>THANKS</a:t>
            </a:r>
            <a:endParaRPr lang="en-US" sz="6600" b="1" i="1" dirty="0"/>
          </a:p>
        </p:txBody>
      </p:sp>
      <p:sp>
        <p:nvSpPr>
          <p:cNvPr id="3" name="Footer Placeholder 2"/>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305800" cy="6202362"/>
          </a:xfrm>
        </p:spPr>
        <p:txBody>
          <a:bodyPr>
            <a:normAutofit/>
          </a:bodyPr>
          <a:lstStyle/>
          <a:p>
            <a:pPr algn="l"/>
            <a:r>
              <a:rPr lang="en-IN" sz="3600" dirty="0" smtClean="0"/>
              <a:t>Audit evidence is the information collected and used to support audit findings. </a:t>
            </a:r>
            <a:br>
              <a:rPr lang="en-IN" sz="3600" dirty="0" smtClean="0"/>
            </a:br>
            <a:r>
              <a:rPr lang="en-IN" sz="3600" dirty="0"/>
              <a:t/>
            </a:r>
            <a:br>
              <a:rPr lang="en-IN" sz="3600" dirty="0"/>
            </a:br>
            <a:r>
              <a:rPr lang="en-IN" sz="3600" dirty="0" smtClean="0"/>
              <a:t>It provides a factual basis for developing observations and concluding against audit objectives.</a:t>
            </a:r>
            <a:br>
              <a:rPr lang="en-IN" sz="3600" dirty="0" smtClean="0"/>
            </a:br>
            <a:r>
              <a:rPr lang="en-IN" sz="3600" dirty="0" smtClean="0"/>
              <a:t> As such, it is evidence which must support the contents of an audit report, including all observations leading to recommendations. </a:t>
            </a:r>
            <a:endParaRPr lang="en-US" sz="3600" dirty="0"/>
          </a:p>
        </p:txBody>
      </p:sp>
      <p:sp>
        <p:nvSpPr>
          <p:cNvPr id="3" name="Footer Placeholder 2"/>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smtClean="0"/>
              <a:t>Auditing standards</a:t>
            </a:r>
            <a:r>
              <a:rPr lang="en-IN" dirty="0" smtClean="0"/>
              <a:t> </a:t>
            </a:r>
            <a:endParaRPr lang="en-US" dirty="0"/>
          </a:p>
        </p:txBody>
      </p:sp>
      <p:sp>
        <p:nvSpPr>
          <p:cNvPr id="3" name="Content Placeholder 2"/>
          <p:cNvSpPr>
            <a:spLocks noGrp="1"/>
          </p:cNvSpPr>
          <p:nvPr>
            <p:ph idx="1"/>
          </p:nvPr>
        </p:nvSpPr>
        <p:spPr/>
        <p:txBody>
          <a:bodyPr/>
          <a:lstStyle/>
          <a:p>
            <a:pPr>
              <a:buNone/>
            </a:pPr>
            <a:r>
              <a:rPr lang="en-US" dirty="0" smtClean="0"/>
              <a:t>	Standard 3(e) in chapter-III of the Auditing Standards of C&amp;AG of India state: </a:t>
            </a:r>
          </a:p>
          <a:p>
            <a:pPr lvl="1"/>
            <a:r>
              <a:rPr lang="en-US" dirty="0" smtClean="0"/>
              <a:t>‘Competent, relevant and reasonable evidence should be obtained to support the auditor’s judgment and conclusions regarding the </a:t>
            </a:r>
            <a:r>
              <a:rPr lang="en-US" dirty="0" err="1" smtClean="0"/>
              <a:t>organisation</a:t>
            </a:r>
            <a:r>
              <a:rPr lang="en-US" dirty="0" smtClean="0"/>
              <a:t>, </a:t>
            </a:r>
            <a:r>
              <a:rPr lang="en-US" dirty="0" err="1" smtClean="0"/>
              <a:t>programme</a:t>
            </a:r>
            <a:r>
              <a:rPr lang="en-US" dirty="0" smtClean="0"/>
              <a:t>, activity or function under audit.’ </a:t>
            </a:r>
          </a:p>
          <a:p>
            <a:endParaRPr lang="en-US" dirty="0"/>
          </a:p>
        </p:txBody>
      </p:sp>
      <p:sp>
        <p:nvSpPr>
          <p:cNvPr id="4" name="Footer Placeholder 3"/>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Competence </a:t>
            </a:r>
            <a:r>
              <a:rPr lang="en-US" dirty="0" smtClean="0"/>
              <a:t/>
            </a:r>
            <a:br>
              <a:rPr lang="en-US" dirty="0" smtClean="0"/>
            </a:br>
            <a:endParaRPr lang="en-US" dirty="0"/>
          </a:p>
        </p:txBody>
      </p:sp>
      <p:sp>
        <p:nvSpPr>
          <p:cNvPr id="3" name="Content Placeholder 2"/>
          <p:cNvSpPr>
            <a:spLocks noGrp="1"/>
          </p:cNvSpPr>
          <p:nvPr>
            <p:ph idx="1"/>
          </p:nvPr>
        </p:nvSpPr>
        <p:spPr>
          <a:xfrm>
            <a:off x="457200" y="914400"/>
            <a:ext cx="8229600" cy="5943600"/>
          </a:xfrm>
        </p:spPr>
        <p:txBody>
          <a:bodyPr>
            <a:normAutofit/>
          </a:bodyPr>
          <a:lstStyle/>
          <a:p>
            <a:pPr>
              <a:buNone/>
            </a:pPr>
            <a:r>
              <a:rPr lang="en-US" dirty="0" smtClean="0"/>
              <a:t>	Evidence is competent when it is </a:t>
            </a:r>
            <a:r>
              <a:rPr lang="en-US" i="1" dirty="0" smtClean="0"/>
              <a:t>valid </a:t>
            </a:r>
            <a:r>
              <a:rPr lang="en-US" dirty="0" smtClean="0"/>
              <a:t>and </a:t>
            </a:r>
            <a:r>
              <a:rPr lang="en-US" i="1" dirty="0" smtClean="0"/>
              <a:t>reliable </a:t>
            </a:r>
            <a:r>
              <a:rPr lang="en-US" dirty="0" smtClean="0"/>
              <a:t>and actually represents what it purports to represent. Some factors that can help in assessment of the evidence from the point of view of reliability are: </a:t>
            </a:r>
          </a:p>
          <a:p>
            <a:pPr lvl="1"/>
            <a:r>
              <a:rPr lang="en-US" dirty="0" smtClean="0"/>
              <a:t>If the piece of evidence is corroborated with help of different types of evidence obtained from other sources; </a:t>
            </a:r>
          </a:p>
          <a:p>
            <a:pPr lvl="1"/>
            <a:r>
              <a:rPr lang="en-US" dirty="0" smtClean="0"/>
              <a:t>Documentary evidence is more reliable than oral evidence; </a:t>
            </a:r>
          </a:p>
          <a:p>
            <a:pPr lvl="1"/>
            <a:r>
              <a:rPr lang="en-US" dirty="0" smtClean="0"/>
              <a:t>Evidence obtained through direct observation is more reliable than indirectly obtained evidence; </a:t>
            </a:r>
          </a:p>
          <a:p>
            <a:endParaRPr lang="en-US" dirty="0"/>
          </a:p>
        </p:txBody>
      </p:sp>
      <p:sp>
        <p:nvSpPr>
          <p:cNvPr id="4" name="Footer Placeholder 3"/>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Relevance </a:t>
            </a:r>
            <a:r>
              <a:rPr lang="en-US" dirty="0" smtClean="0"/>
              <a:t/>
            </a:r>
            <a:br>
              <a:rPr lang="en-US" dirty="0" smtClean="0"/>
            </a:br>
            <a:endParaRPr lang="en-US" dirty="0"/>
          </a:p>
        </p:txBody>
      </p:sp>
      <p:sp>
        <p:nvSpPr>
          <p:cNvPr id="3" name="Content Placeholder 2"/>
          <p:cNvSpPr>
            <a:spLocks noGrp="1"/>
          </p:cNvSpPr>
          <p:nvPr>
            <p:ph idx="1"/>
          </p:nvPr>
        </p:nvSpPr>
        <p:spPr/>
        <p:txBody>
          <a:bodyPr>
            <a:normAutofit lnSpcReduction="10000"/>
          </a:bodyPr>
          <a:lstStyle/>
          <a:p>
            <a:r>
              <a:rPr lang="en-IN" dirty="0" smtClean="0"/>
              <a:t>An evidence is relevant if it bears a clear and logical relationship to audit objectives and  </a:t>
            </a:r>
            <a:r>
              <a:rPr lang="en-US" dirty="0" smtClean="0"/>
              <a:t>to the criteria. </a:t>
            </a:r>
          </a:p>
          <a:p>
            <a:r>
              <a:rPr lang="en-US" dirty="0" smtClean="0"/>
              <a:t>The relevance of the evidence in the performance audits can be ensured by linking the evidence and the audit procedure with each of the audit objectives, sub-objectives and then to each of the criteria. Relevance is measure of </a:t>
            </a:r>
            <a:r>
              <a:rPr lang="en-US" i="1" dirty="0" smtClean="0"/>
              <a:t>quality</a:t>
            </a:r>
            <a:r>
              <a:rPr lang="en-US" dirty="0" smtClean="0"/>
              <a:t> of audit evidence. </a:t>
            </a:r>
          </a:p>
          <a:p>
            <a:endParaRPr lang="en-US" dirty="0"/>
          </a:p>
        </p:txBody>
      </p:sp>
      <p:sp>
        <p:nvSpPr>
          <p:cNvPr id="4" name="Footer Placeholder 3"/>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Sufficiency </a:t>
            </a:r>
            <a:r>
              <a:rPr lang="en-US" dirty="0" smtClean="0"/>
              <a:t/>
            </a:r>
            <a:br>
              <a:rPr lang="en-US" dirty="0" smtClean="0"/>
            </a:br>
            <a:endParaRPr lang="en-US" dirty="0"/>
          </a:p>
        </p:txBody>
      </p:sp>
      <p:sp>
        <p:nvSpPr>
          <p:cNvPr id="3" name="Content Placeholder 2"/>
          <p:cNvSpPr>
            <a:spLocks noGrp="1"/>
          </p:cNvSpPr>
          <p:nvPr>
            <p:ph idx="1"/>
          </p:nvPr>
        </p:nvSpPr>
        <p:spPr>
          <a:xfrm>
            <a:off x="457200" y="1143000"/>
            <a:ext cx="8229600" cy="5715000"/>
          </a:xfrm>
        </p:spPr>
        <p:txBody>
          <a:bodyPr>
            <a:normAutofit lnSpcReduction="10000"/>
          </a:bodyPr>
          <a:lstStyle/>
          <a:p>
            <a:r>
              <a:rPr lang="en-US" dirty="0" smtClean="0"/>
              <a:t>Sufficiency is a measure of </a:t>
            </a:r>
            <a:r>
              <a:rPr lang="en-US" i="1" dirty="0" smtClean="0"/>
              <a:t>quantity</a:t>
            </a:r>
            <a:r>
              <a:rPr lang="en-US" dirty="0" smtClean="0"/>
              <a:t> of audit evidence. Evidence is sufficient if the test is carried out on a reasonable representative of the population, the sample being selected objectively. In performance audit the evidence may be persuasive. </a:t>
            </a:r>
          </a:p>
          <a:p>
            <a:r>
              <a:rPr lang="en-US" dirty="0" smtClean="0"/>
              <a:t>Thus, evidence is sufficient or reasonable, when there is enough relevant and reliable information to persuade a reasonable person that the performance audit findings, conclusions and recommendations are warranted and are fully supported. </a:t>
            </a:r>
          </a:p>
          <a:p>
            <a:endParaRPr lang="en-US" dirty="0"/>
          </a:p>
        </p:txBody>
      </p:sp>
      <p:sp>
        <p:nvSpPr>
          <p:cNvPr id="4" name="Footer Placeholder 3"/>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90600"/>
          </a:xfrm>
        </p:spPr>
        <p:txBody>
          <a:bodyPr>
            <a:normAutofit/>
          </a:bodyPr>
          <a:lstStyle/>
          <a:p>
            <a:r>
              <a:rPr lang="en-US" b="1" dirty="0" smtClean="0"/>
              <a:t>Factors affecting the evidence </a:t>
            </a:r>
            <a:endParaRPr lang="en-US" dirty="0"/>
          </a:p>
        </p:txBody>
      </p:sp>
      <p:sp>
        <p:nvSpPr>
          <p:cNvPr id="3" name="Content Placeholder 2"/>
          <p:cNvSpPr>
            <a:spLocks noGrp="1"/>
          </p:cNvSpPr>
          <p:nvPr>
            <p:ph idx="1"/>
          </p:nvPr>
        </p:nvSpPr>
        <p:spPr>
          <a:xfrm>
            <a:off x="457200" y="990600"/>
            <a:ext cx="8229600" cy="5562600"/>
          </a:xfrm>
        </p:spPr>
        <p:txBody>
          <a:bodyPr>
            <a:normAutofit/>
          </a:bodyPr>
          <a:lstStyle/>
          <a:p>
            <a:pPr>
              <a:buNone/>
            </a:pPr>
            <a:r>
              <a:rPr lang="en-US" dirty="0" smtClean="0"/>
              <a:t>	Some factors that may affect the competence, relevance and sufficiency of the evidence are: </a:t>
            </a:r>
          </a:p>
          <a:p>
            <a:pPr lvl="1"/>
            <a:r>
              <a:rPr lang="en-US" dirty="0" smtClean="0"/>
              <a:t>Samples selected are not representative (</a:t>
            </a:r>
            <a:r>
              <a:rPr lang="en-US" i="1" dirty="0" smtClean="0"/>
              <a:t>sufficiency</a:t>
            </a:r>
            <a:r>
              <a:rPr lang="en-US" dirty="0" smtClean="0"/>
              <a:t>); </a:t>
            </a:r>
          </a:p>
          <a:p>
            <a:pPr lvl="1"/>
            <a:r>
              <a:rPr lang="en-US" dirty="0" smtClean="0"/>
              <a:t>Evidence collected relate to an isolated occurrence (</a:t>
            </a:r>
            <a:r>
              <a:rPr lang="en-US" i="1" dirty="0" smtClean="0"/>
              <a:t>sufficiency</a:t>
            </a:r>
            <a:r>
              <a:rPr lang="en-US" dirty="0" smtClean="0"/>
              <a:t>); </a:t>
            </a:r>
          </a:p>
          <a:p>
            <a:pPr lvl="1"/>
            <a:r>
              <a:rPr lang="en-US" dirty="0" smtClean="0"/>
              <a:t>Evidence is incomplete and does not establish a cause and effect relationship (sufficiency , relevance); </a:t>
            </a:r>
          </a:p>
          <a:p>
            <a:pPr lvl="1"/>
            <a:r>
              <a:rPr lang="en-US" dirty="0" smtClean="0"/>
              <a:t>Evidence is conflicting (competence); </a:t>
            </a:r>
          </a:p>
          <a:p>
            <a:pPr lvl="1"/>
            <a:r>
              <a:rPr lang="en-US" dirty="0" smtClean="0"/>
              <a:t>Evidence is biased (competence). </a:t>
            </a:r>
          </a:p>
          <a:p>
            <a:endParaRPr lang="en-US" dirty="0"/>
          </a:p>
        </p:txBody>
      </p:sp>
      <p:sp>
        <p:nvSpPr>
          <p:cNvPr id="4" name="Footer Placeholder 3"/>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Types of evidence </a:t>
            </a:r>
            <a:r>
              <a:rPr lang="en-US" dirty="0" smtClean="0"/>
              <a:t/>
            </a:r>
            <a:br>
              <a:rPr lang="en-US" dirty="0" smtClean="0"/>
            </a:br>
            <a:endParaRPr lang="en-US" dirty="0"/>
          </a:p>
        </p:txBody>
      </p:sp>
      <p:sp>
        <p:nvSpPr>
          <p:cNvPr id="3" name="Content Placeholder 2"/>
          <p:cNvSpPr>
            <a:spLocks noGrp="1"/>
          </p:cNvSpPr>
          <p:nvPr>
            <p:ph idx="1"/>
          </p:nvPr>
        </p:nvSpPr>
        <p:spPr/>
        <p:txBody>
          <a:bodyPr/>
          <a:lstStyle/>
          <a:p>
            <a:r>
              <a:rPr lang="en-US" dirty="0" smtClean="0"/>
              <a:t>Evidence can be </a:t>
            </a:r>
            <a:r>
              <a:rPr lang="en-US" dirty="0" err="1" smtClean="0"/>
              <a:t>categorised</a:t>
            </a:r>
            <a:r>
              <a:rPr lang="en-US" dirty="0" smtClean="0"/>
              <a:t> with reference to their type as physical, oral, documentary or analytical. </a:t>
            </a:r>
          </a:p>
          <a:p>
            <a:endParaRPr lang="en-US" dirty="0"/>
          </a:p>
        </p:txBody>
      </p:sp>
      <p:sp>
        <p:nvSpPr>
          <p:cNvPr id="4" name="Footer Placeholder 3"/>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28</TotalTime>
  <Words>866</Words>
  <Application>Microsoft Office PowerPoint</Application>
  <PresentationFormat>On-screen Show (4:3)</PresentationFormat>
  <Paragraphs>75</Paragraphs>
  <Slides>24</Slides>
  <Notes>1</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Solstice</vt:lpstr>
      <vt:lpstr>Performance Audit</vt:lpstr>
      <vt:lpstr>PowerPoint Presentation</vt:lpstr>
      <vt:lpstr>Audit evidence is the information collected and used to support audit findings.   It provides a factual basis for developing observations and concluding against audit objectives.  As such, it is evidence which must support the contents of an audit report, including all observations leading to recommendations. </vt:lpstr>
      <vt:lpstr>Auditing standards </vt:lpstr>
      <vt:lpstr>Competence  </vt:lpstr>
      <vt:lpstr>Relevance  </vt:lpstr>
      <vt:lpstr>Sufficiency  </vt:lpstr>
      <vt:lpstr>Factors affecting the evidence </vt:lpstr>
      <vt:lpstr>Types of evidence  </vt:lpstr>
      <vt:lpstr>Physical evidence is obtained through observation, photographs, charts, maps, graphs or other pictorial representations, etc.. It is desirable to corroborate physical evidence, particularly if it is crucial to any audit findings (linked to the audit objectives), with other types of evidences.  </vt:lpstr>
      <vt:lpstr>Oral evidence is the statement in response to audit inquiries or interviews. The statements made can either provide a background or a lead for further examination that may not be available through other forms of audit work or may provide corroborating evidence (e.g. beneficiary survey). </vt:lpstr>
      <vt:lpstr>Documentary evidence in physical or electronic form is the most common form of audit evidence. These could be both internal as well as external.  Some examples of internal documentary evidence are accounting and information records, copies of outgoing correspondence, plans, budgets, annual reports and internal audit reports, etc. </vt:lpstr>
      <vt:lpstr>sources of evidence   The sources of evidence may vary from case to case. The following are however some illustrative sources of evidence:  </vt:lpstr>
      <vt:lpstr>Documentation  </vt:lpstr>
      <vt:lpstr>“Adequate documentation is important for several reasons. It will:      1. Confirm and support the auditors’ opinion and       report;      2. Increase the efficiency and effectiveness of  audit;      3. Serve as a source of information for preparing  reports or answering any enquiries from the  audited entity or from any other party;      4. Serve as evidence of the auditor’s compliance  with Auditing Standards;       5. Facilitate planning and supervision and       6. Provide evidence of work done for future  reference.”  </vt:lpstr>
      <vt:lpstr>Good documentation of evidence helps ensure that:   1. An adequate and defensible basis exists for  the audit’s observations, conclusions and  recommendations;   2. An effective link exists between successive  audits; and   3. Appropriate basis exists for quality control  in carrying out an audit and for subsequent  third-party reviews.  </vt:lpstr>
      <vt:lpstr>All relevant documents and information collected and generated during a performance audit constitute the working papers. Ideally the working papers should consist of three sections – each linked to the other: planning; execution and reporting.  </vt:lpstr>
      <vt:lpstr>Working papers also serve as a connecting link between the fieldwork and the audit report. These should, therefore, be complete and appropriately detailed to provide a clear trail of the audit.   The confidentiality of the working papers should be maintained and they should be retained for a period sufficient to meet the professional, legislative and legal requirements.  </vt:lpstr>
      <vt:lpstr>Broad characteristics of working papers: 1. Completeness and accuracy 2. Clarity and conciseness 3. Ease of preparation 4. Legibility and neatness 5. Relevance  6. Ease of review  7. Organisation and ease of reference 8. Complete audit trail of analysis</vt:lpstr>
      <vt:lpstr>Audit file  </vt:lpstr>
      <vt:lpstr>Normally, the audit file should include the audit strategy, scope and methodology, the sample selection, nature, timing and extent of procedures performed, results of such procedures and the evidence obtained.   It should also mention significant matters arising during the audit, the conclusions reached thereon and significant professional judgments made in reaching those conclusions. </vt:lpstr>
      <vt:lpstr>Audit file should be properly indexed, referenced with and supplemented by the set of working papers.  The auditor should summarise the audit documentation in an audit file and complete the administrative process of finishing the audit file on a timely basis. </vt:lpstr>
      <vt:lpstr>The responsibly of ensuring documentation of evidence in support of all facts, figures and comments included in the audit report rest with the field audit offices conducting the audit.   </vt:lpstr>
      <vt:lpstr>THANKS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STM</dc:title>
  <dc:creator/>
  <cp:lastModifiedBy>RTI</cp:lastModifiedBy>
  <cp:revision>25</cp:revision>
  <dcterms:created xsi:type="dcterms:W3CDTF">2006-08-16T00:00:00Z</dcterms:created>
  <dcterms:modified xsi:type="dcterms:W3CDTF">2015-06-25T10:03:19Z</dcterms:modified>
</cp:coreProperties>
</file>