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256" r:id="rId2"/>
    <p:sldId id="282" r:id="rId3"/>
    <p:sldId id="257" r:id="rId4"/>
    <p:sldId id="258" r:id="rId5"/>
    <p:sldId id="259"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98F1F2F-328A-4C07-AA1A-F105AC33FF94}" type="datetimeFigureOut">
              <a:rPr lang="en-US" smtClean="0"/>
              <a:t>6/25/2015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747F477-CC63-47CC-85C9-10B935B77261}" type="slidenum">
              <a:rPr lang="en-US" smtClean="0"/>
              <a:t>‹#›</a:t>
            </a:fld>
            <a:endParaRPr lang="en-US"/>
          </a:p>
        </p:txBody>
      </p:sp>
    </p:spTree>
    <p:extLst>
      <p:ext uri="{BB962C8B-B14F-4D97-AF65-F5344CB8AC3E}">
        <p14:creationId xmlns:p14="http://schemas.microsoft.com/office/powerpoint/2010/main" val="6921733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592C2C-0BD5-4D4F-813F-6815130E0F0C}" type="datetimeFigureOut">
              <a:rPr lang="en-US" smtClean="0"/>
              <a:t>6/25/2015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745027-2E68-4EBD-883E-2C1C5CE30A72}" type="slidenum">
              <a:rPr lang="en-US" smtClean="0"/>
              <a:t>‹#›</a:t>
            </a:fld>
            <a:endParaRPr lang="en-US"/>
          </a:p>
        </p:txBody>
      </p:sp>
    </p:spTree>
    <p:extLst>
      <p:ext uri="{BB962C8B-B14F-4D97-AF65-F5344CB8AC3E}">
        <p14:creationId xmlns:p14="http://schemas.microsoft.com/office/powerpoint/2010/main" val="166151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81760B8-23ED-42F4-A9B1-5E2D07F75C42}" type="datetime1">
              <a:rPr lang="en-US" smtClean="0"/>
              <a:t>6/25/2015</a:t>
            </a:fld>
            <a:endParaRPr lang="en-US"/>
          </a:p>
        </p:txBody>
      </p:sp>
      <p:sp>
        <p:nvSpPr>
          <p:cNvPr id="20" name="Footer Placeholder 19"/>
          <p:cNvSpPr>
            <a:spLocks noGrp="1"/>
          </p:cNvSpPr>
          <p:nvPr>
            <p:ph type="ftr" sz="quarter" idx="11"/>
          </p:nvPr>
        </p:nvSpPr>
        <p:spPr/>
        <p:txBody>
          <a:bodyPr/>
          <a:lstStyle>
            <a:extLst/>
          </a:lstStyle>
          <a:p>
            <a:r>
              <a:rPr lang="en-US" smtClean="0"/>
              <a:t>STM on Performance Audit      RTI. Jaipur</a:t>
            </a:r>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52B137-CF1F-4CC1-B26D-BE20AE866DA6}"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70D168-E3AB-4F00-9BF6-C157A522D818}"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77FECFC-FD05-4275-B415-6273C5AB3A59}"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521F095-C0D0-4A2A-81B3-2B1990D50D57}"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042B89-08AB-4973-9D17-AF762BCB8BEA}"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6B8C401-B11B-4C97-ADBE-EB60B9FB9ABD}" type="datetime1">
              <a:rPr lang="en-US" smtClean="0"/>
              <a:t>6/25/2015</a:t>
            </a:fld>
            <a:endParaRPr lang="en-US"/>
          </a:p>
        </p:txBody>
      </p:sp>
      <p:sp>
        <p:nvSpPr>
          <p:cNvPr id="8" name="Footer Placeholder 7"/>
          <p:cNvSpPr>
            <a:spLocks noGrp="1"/>
          </p:cNvSpPr>
          <p:nvPr>
            <p:ph type="ftr" sz="quarter" idx="11"/>
          </p:nvPr>
        </p:nvSpPr>
        <p:spPr/>
        <p:txBody>
          <a:bodyPr/>
          <a:lstStyle>
            <a:extLst/>
          </a:lstStyle>
          <a:p>
            <a:r>
              <a:rPr lang="en-US" smtClean="0"/>
              <a:t>STM on Performance Audit      RTI. Jaipur</a:t>
            </a:r>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CA72572-CFA4-4C4D-8A12-8AA8B4B13449}" type="datetime1">
              <a:rPr lang="en-US" smtClean="0"/>
              <a:t>6/25/2015</a:t>
            </a:fld>
            <a:endParaRPr lang="en-US"/>
          </a:p>
        </p:txBody>
      </p:sp>
      <p:sp>
        <p:nvSpPr>
          <p:cNvPr id="4" name="Footer Placeholder 3"/>
          <p:cNvSpPr>
            <a:spLocks noGrp="1"/>
          </p:cNvSpPr>
          <p:nvPr>
            <p:ph type="ftr" sz="quarter" idx="11"/>
          </p:nvPr>
        </p:nvSpPr>
        <p:spPr/>
        <p:txBody>
          <a:bodyPr/>
          <a:lstStyle>
            <a:extLst/>
          </a:lstStyle>
          <a:p>
            <a:r>
              <a:rPr lang="en-US" smtClean="0"/>
              <a:t>STM on Performance Audit      RTI. Jaipur</a:t>
            </a:r>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6285BF38-830B-4C72-BB83-79A3F58F64B4}" type="datetime1">
              <a:rPr lang="en-US" smtClean="0"/>
              <a:t>6/25/2015</a:t>
            </a:fld>
            <a:endParaRPr lang="en-US"/>
          </a:p>
        </p:txBody>
      </p:sp>
      <p:sp>
        <p:nvSpPr>
          <p:cNvPr id="3" name="Footer Placeholder 2"/>
          <p:cNvSpPr>
            <a:spLocks noGrp="1"/>
          </p:cNvSpPr>
          <p:nvPr>
            <p:ph type="ftr" sz="quarter" idx="11"/>
          </p:nvPr>
        </p:nvSpPr>
        <p:spPr/>
        <p:txBody>
          <a:bodyPr/>
          <a:lstStyle>
            <a:extLst/>
          </a:lstStyle>
          <a:p>
            <a:r>
              <a:rPr lang="en-US" smtClean="0"/>
              <a:t>STM on Performance Audit      RTI. Jaipur</a:t>
            </a:r>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51ACA35-EA3F-4BCA-9EFB-5EBF902E26B5}"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75D5B735-76B2-4682-BCB4-3F01AEF6D087}"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23B284B-CDAC-456E-BE40-3338875E036D}" type="datetime1">
              <a:rPr lang="en-US" smtClean="0"/>
              <a:t>6/25/2015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STM on Performance Audit      RTI. Jaipur</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1981199"/>
          </a:xfrm>
        </p:spPr>
        <p:txBody>
          <a:bodyPr>
            <a:normAutofit fontScale="90000"/>
          </a:bodyPr>
          <a:lstStyle/>
          <a:p>
            <a:r>
              <a:rPr lang="en-US" sz="8000" dirty="0"/>
              <a:t>Performance Audit</a:t>
            </a:r>
          </a:p>
        </p:txBody>
      </p:sp>
      <p:sp>
        <p:nvSpPr>
          <p:cNvPr id="3" name="Subtitle 2"/>
          <p:cNvSpPr>
            <a:spLocks noGrp="1"/>
          </p:cNvSpPr>
          <p:nvPr>
            <p:ph type="subTitle" idx="1"/>
          </p:nvPr>
        </p:nvSpPr>
        <p:spPr>
          <a:xfrm>
            <a:off x="1600200" y="1828800"/>
            <a:ext cx="6400800" cy="3810000"/>
          </a:xfrm>
        </p:spPr>
        <p:txBody>
          <a:bodyPr>
            <a:noAutofit/>
          </a:bodyPr>
          <a:lstStyle/>
          <a:p>
            <a:r>
              <a:rPr lang="en-US" sz="5400" dirty="0" smtClean="0">
                <a:solidFill>
                  <a:schemeClr val="tx1"/>
                </a:solidFill>
              </a:rPr>
              <a:t> </a:t>
            </a:r>
          </a:p>
          <a:p>
            <a:r>
              <a:rPr lang="en-US" sz="4000" dirty="0" smtClean="0">
                <a:solidFill>
                  <a:schemeClr val="tx1"/>
                </a:solidFill>
              </a:rPr>
              <a:t>Strategic Audit Planning</a:t>
            </a:r>
          </a:p>
          <a:p>
            <a:r>
              <a:rPr lang="en-US" dirty="0" smtClean="0">
                <a:solidFill>
                  <a:schemeClr val="tx1"/>
                </a:solidFill>
              </a:rPr>
              <a:t> &amp; </a:t>
            </a:r>
          </a:p>
          <a:p>
            <a:r>
              <a:rPr lang="en-US" sz="4000" dirty="0" smtClean="0">
                <a:solidFill>
                  <a:schemeClr val="tx1"/>
                </a:solidFill>
              </a:rPr>
              <a:t>Selection of Audit Topics</a:t>
            </a:r>
            <a:endParaRPr lang="en-US" sz="4000" dirty="0">
              <a:solidFill>
                <a:schemeClr val="tx1"/>
              </a:solidFill>
            </a:endParaRPr>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78562"/>
          </a:xfrm>
        </p:spPr>
        <p:txBody>
          <a:bodyPr>
            <a:noAutofit/>
          </a:bodyPr>
          <a:lstStyle/>
          <a:p>
            <a:pPr algn="l"/>
            <a:r>
              <a:rPr lang="en-IN" sz="3200" dirty="0" smtClean="0"/>
              <a:t>One of the important components of audit plan is the selection of specific subjects for performance audits to be undertaken in the audit cycle.  </a:t>
            </a:r>
            <a:br>
              <a:rPr lang="en-IN" sz="3200" dirty="0" smtClean="0"/>
            </a:br>
            <a:r>
              <a:rPr lang="en-IN" sz="3200" dirty="0" smtClean="0"/>
              <a:t>The audit plan component for the performance audit would typically include subjects relating to specific sectors or the states under their audit jurisdiction and also certain audits with All-India scope.  </a:t>
            </a:r>
            <a:br>
              <a:rPr lang="en-IN" sz="3200" dirty="0" smtClean="0"/>
            </a:br>
            <a:r>
              <a:rPr lang="en-IN" sz="3200" dirty="0" smtClean="0"/>
              <a:t>Timely intimation of the All- India performance audits as approved by headquarters would enable participating field audit offices to prepare their plan appropriately.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Selection of audit topics </a:t>
            </a:r>
            <a:endParaRPr lang="en-US" dirty="0"/>
          </a:p>
        </p:txBody>
      </p:sp>
      <p:sp>
        <p:nvSpPr>
          <p:cNvPr id="3" name="Content Placeholder 2"/>
          <p:cNvSpPr>
            <a:spLocks noGrp="1"/>
          </p:cNvSpPr>
          <p:nvPr>
            <p:ph idx="1"/>
          </p:nvPr>
        </p:nvSpPr>
        <p:spPr/>
        <p:txBody>
          <a:bodyPr>
            <a:normAutofit lnSpcReduction="10000"/>
          </a:bodyPr>
          <a:lstStyle/>
          <a:p>
            <a:r>
              <a:rPr lang="en-IN" dirty="0" smtClean="0"/>
              <a:t>The selection of audits to be taken up requires serious deliberations as the potential areas for audit could be considerable and the Department’s capacity in terms of effort and time is limited. </a:t>
            </a:r>
          </a:p>
          <a:p>
            <a:r>
              <a:rPr lang="en-IN" dirty="0" smtClean="0"/>
              <a:t>This means that choices must be made with care. It is not always necessary to conduct performance audits of the entity or the programme as a whole.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02362"/>
          </a:xfrm>
        </p:spPr>
        <p:txBody>
          <a:bodyPr>
            <a:normAutofit/>
          </a:bodyPr>
          <a:lstStyle/>
          <a:p>
            <a:pPr algn="l"/>
            <a:r>
              <a:rPr lang="en-IN" sz="3200" dirty="0" smtClean="0"/>
              <a:t>The selection of the components or parts of the programme may be guided by the materiality and risk profiles. </a:t>
            </a:r>
            <a:br>
              <a:rPr lang="en-IN" sz="3200" dirty="0" smtClean="0"/>
            </a:br>
            <a:r>
              <a:rPr lang="en-IN" sz="3200" dirty="0" smtClean="0"/>
              <a:t>This will enable the Accountant General to increase the coverage to a large number of relatively more important and contemporary issues, which may be expected to enhance the perceived and actual value addition through performance audits.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02362"/>
          </a:xfrm>
        </p:spPr>
        <p:txBody>
          <a:bodyPr>
            <a:normAutofit/>
          </a:bodyPr>
          <a:lstStyle/>
          <a:p>
            <a:pPr algn="just"/>
            <a:r>
              <a:rPr lang="en-IN" sz="3600" dirty="0" smtClean="0"/>
              <a:t>Where desirable, the subjects of performance audit may be selected cutting across various departments or entities. </a:t>
            </a:r>
            <a:br>
              <a:rPr lang="en-IN" sz="3600" dirty="0" smtClean="0"/>
            </a:br>
            <a:r>
              <a:rPr lang="en-IN" sz="3600" dirty="0"/>
              <a:t/>
            </a:r>
            <a:br>
              <a:rPr lang="en-IN" sz="3600" dirty="0"/>
            </a:br>
            <a:r>
              <a:rPr lang="en-IN" sz="3600" dirty="0" smtClean="0"/>
              <a:t>This will provide a platform for performance audit on a theme or thrust area over a cross section of entities, who are entrusted with the responsibility for the programme, activity, etc. </a:t>
            </a: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02362"/>
          </a:xfrm>
        </p:spPr>
        <p:txBody>
          <a:bodyPr>
            <a:normAutofit/>
          </a:bodyPr>
          <a:lstStyle/>
          <a:p>
            <a:pPr algn="l"/>
            <a:r>
              <a:rPr lang="en-IN" sz="3200" dirty="0" smtClean="0"/>
              <a:t>Emerging issues like environmental challenges, sustainable development and information technologies should also find a place in the performance audits of various entities. Programmes, schemes etc. </a:t>
            </a:r>
            <a:br>
              <a:rPr lang="en-IN" sz="3200" dirty="0" smtClean="0"/>
            </a:br>
            <a:r>
              <a:rPr lang="en-IN" sz="3200" dirty="0" smtClean="0"/>
              <a:t/>
            </a:r>
            <a:br>
              <a:rPr lang="en-IN" sz="3200" dirty="0" smtClean="0"/>
            </a:br>
            <a:r>
              <a:rPr lang="en-IN" sz="3200" dirty="0" smtClean="0"/>
              <a:t>Finally, the problems of significance to people and the community should also be given appropriate emphasis while selecting the subjects of audits.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78562"/>
          </a:xfrm>
        </p:spPr>
        <p:txBody>
          <a:bodyPr>
            <a:noAutofit/>
          </a:bodyPr>
          <a:lstStyle/>
          <a:p>
            <a:pPr algn="just"/>
            <a:r>
              <a:rPr lang="en-US" sz="3000" dirty="0" smtClean="0"/>
              <a:t>Some considerations for selection of subjects are:</a:t>
            </a:r>
            <a:br>
              <a:rPr lang="en-US" sz="3000" dirty="0" smtClean="0"/>
            </a:br>
            <a:r>
              <a:rPr lang="en-US" sz="3000" dirty="0" smtClean="0"/>
              <a:t> </a:t>
            </a:r>
            <a:br>
              <a:rPr lang="en-US" sz="3000" dirty="0" smtClean="0"/>
            </a:br>
            <a:r>
              <a:rPr lang="en-US" sz="3000" b="1" i="1" dirty="0" smtClean="0"/>
              <a:t>Assessing risks:</a:t>
            </a:r>
            <a:r>
              <a:rPr lang="en-US" sz="3000" dirty="0" smtClean="0"/>
              <a:t> Since all the entities and all activities of the entities cannot be audited because of resource constraints, awareness of entities or areas that put the </a:t>
            </a:r>
            <a:r>
              <a:rPr lang="en-US" sz="3000" dirty="0" err="1" smtClean="0"/>
              <a:t>programme</a:t>
            </a:r>
            <a:r>
              <a:rPr lang="en-US" sz="3000" dirty="0" smtClean="0"/>
              <a:t> or public resources at risk from the point of view of economy, efficiency and effectiveness helps focus audit attention on them. Risk profiling of audited entities, sectors and </a:t>
            </a:r>
            <a:r>
              <a:rPr lang="en-US" sz="3000" dirty="0" err="1" smtClean="0"/>
              <a:t>programmes</a:t>
            </a:r>
            <a:r>
              <a:rPr lang="en-US" sz="3000" dirty="0" smtClean="0"/>
              <a:t> help in deciding the selection of subjects. The detailed guidance on risk assessment is given in the Appendix on risk assessment.  </a:t>
            </a:r>
            <a:br>
              <a:rPr lang="en-US" sz="3000" dirty="0" smtClean="0"/>
            </a:br>
            <a:endParaRPr lang="en-US" sz="30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354762"/>
          </a:xfrm>
        </p:spPr>
        <p:txBody>
          <a:bodyPr>
            <a:noAutofit/>
          </a:bodyPr>
          <a:lstStyle/>
          <a:p>
            <a:pPr algn="just"/>
            <a:r>
              <a:rPr lang="en-US" sz="3200" b="1" i="1" dirty="0" smtClean="0"/>
              <a:t>Materiality and Significance: </a:t>
            </a:r>
            <a:r>
              <a:rPr lang="en-US" sz="3200" dirty="0" smtClean="0"/>
              <a:t>Auditors should consider materiality in all stages of the audit process and in doing so consider not only financial, but also social and political aspects of the subject matter and how to add the most value possible through the audit. Significance of a topic is its importance in the context of the organization, </a:t>
            </a:r>
            <a:r>
              <a:rPr lang="en-US" sz="3200" dirty="0" err="1" smtClean="0"/>
              <a:t>programme</a:t>
            </a:r>
            <a:r>
              <a:rPr lang="en-US" sz="3200" dirty="0" smtClean="0"/>
              <a:t> or subject. A topic will have a high significance if the project or activity it addresses is central to the functioning of the entity.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6278562"/>
          </a:xfrm>
        </p:spPr>
        <p:txBody>
          <a:bodyPr>
            <a:normAutofit/>
          </a:bodyPr>
          <a:lstStyle/>
          <a:p>
            <a:pPr algn="just"/>
            <a:r>
              <a:rPr lang="en-IN" sz="3200" b="1" i="1" dirty="0" smtClean="0"/>
              <a:t>Visibility</a:t>
            </a:r>
            <a:r>
              <a:rPr lang="en-IN" sz="3200" i="1" dirty="0" smtClean="0"/>
              <a:t> </a:t>
            </a:r>
            <a:r>
              <a:rPr lang="en-IN" sz="3200" dirty="0" smtClean="0"/>
              <a:t>of a subject is an assessment of the interest it generates in the general public </a:t>
            </a:r>
            <a:r>
              <a:rPr lang="en-US" sz="3200" dirty="0" smtClean="0"/>
              <a:t>and the legislature. While no uniform index of visibility can be prescribed, legislative debates, media reports or articles and subjects of workshops and seminars could serve as an index of visibility. </a:t>
            </a:r>
            <a:br>
              <a:rPr lang="en-US" sz="3200" dirty="0" smtClean="0"/>
            </a:br>
            <a:r>
              <a:rPr lang="en-US" sz="3200" b="1" i="1" dirty="0" smtClean="0"/>
              <a:t>Past audits</a:t>
            </a:r>
            <a:r>
              <a:rPr lang="en-US" sz="3200" i="1" dirty="0" smtClean="0"/>
              <a:t> by </a:t>
            </a:r>
            <a:r>
              <a:rPr lang="en-US" sz="3200" dirty="0" smtClean="0"/>
              <a:t>the Department could provide an index of significance, materiality and risk of the subjects.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pPr algn="just"/>
            <a:r>
              <a:rPr lang="en-US" sz="3200" b="1" i="1" dirty="0" smtClean="0"/>
              <a:t>Estimated impact</a:t>
            </a:r>
            <a:r>
              <a:rPr lang="en-US" sz="3200" i="1" dirty="0" smtClean="0"/>
              <a:t> </a:t>
            </a:r>
            <a:r>
              <a:rPr lang="en-US" sz="3200" dirty="0" smtClean="0"/>
              <a:t>of the performance audit is also a criterion for </a:t>
            </a:r>
            <a:r>
              <a:rPr lang="en-US" sz="3200" dirty="0" err="1" smtClean="0"/>
              <a:t>prioritisation</a:t>
            </a:r>
            <a:r>
              <a:rPr lang="en-US" sz="3200" dirty="0" smtClean="0"/>
              <a:t>. This could be the impact of improved economy, efficiency and effectiveness of the entity, project or activity which is the subject of performance audit. Impact can be assessed through an understanding of the entity’s risk profile and the areas proposed to be addressed by the topic.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6278562"/>
          </a:xfrm>
        </p:spPr>
        <p:txBody>
          <a:bodyPr>
            <a:noAutofit/>
          </a:bodyPr>
          <a:lstStyle/>
          <a:p>
            <a:pPr algn="l"/>
            <a:r>
              <a:rPr lang="en-US" sz="3000" b="1" i="1" dirty="0" smtClean="0"/>
              <a:t>Coverage</a:t>
            </a:r>
            <a:r>
              <a:rPr lang="en-US" sz="3000" i="1" dirty="0" smtClean="0"/>
              <a:t> </a:t>
            </a:r>
            <a:r>
              <a:rPr lang="en-US" sz="3000" dirty="0" smtClean="0"/>
              <a:t>refers not only to previous audit coverage by the Department but also to other independent reviews of the activity. Such reviews may have been conducted by internal audit, external consultants or government committees or the activity could have been subject to </a:t>
            </a:r>
            <a:r>
              <a:rPr lang="en-US" sz="3000" dirty="0" err="1" smtClean="0"/>
              <a:t>programme</a:t>
            </a:r>
            <a:r>
              <a:rPr lang="en-US" sz="3000" dirty="0" smtClean="0"/>
              <a:t> evaluation. When there has been a substantial review of the activity in recent past, the activity will attract low ranking. Whereas, a higher ranking would be warranted where the audit has been requested by the legislature or by the government and the previous performance audit indicated that such a follow-up should occur; and </a:t>
            </a:r>
            <a:br>
              <a:rPr lang="en-US" sz="3000" dirty="0" smtClean="0"/>
            </a:br>
            <a:endParaRPr lang="en-US" sz="30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idx="1"/>
          </p:nvPr>
        </p:nvSpPr>
        <p:spPr>
          <a:xfrm>
            <a:off x="381000" y="685800"/>
            <a:ext cx="8229600" cy="5486400"/>
          </a:xfrm>
        </p:spPr>
        <p:txBody>
          <a:bodyPr/>
          <a:lstStyle/>
          <a:p>
            <a:pPr algn="just">
              <a:buClr>
                <a:schemeClr val="tx1"/>
              </a:buClr>
              <a:buFont typeface="Wingdings" pitchFamily="2" charset="2"/>
              <a:buChar char="q"/>
            </a:pPr>
            <a:endParaRPr lang="en-US" altLang="en-US" sz="2200" b="1" dirty="0" smtClean="0"/>
          </a:p>
          <a:p>
            <a:pPr algn="just">
              <a:buClr>
                <a:schemeClr val="tx1"/>
              </a:buClr>
              <a:buFont typeface="Wingdings" pitchFamily="2" charset="2"/>
              <a:buChar char="q"/>
            </a:pPr>
            <a:endParaRPr lang="en-US" altLang="en-US" sz="2200" b="1" dirty="0"/>
          </a:p>
          <a:p>
            <a:pPr algn="just">
              <a:buClr>
                <a:schemeClr val="tx1"/>
              </a:buClr>
              <a:buFont typeface="Wingdings" pitchFamily="2" charset="2"/>
              <a:buChar char="q"/>
            </a:pPr>
            <a:r>
              <a:rPr lang="en-US" altLang="en-US" sz="2200" b="1" dirty="0" smtClean="0"/>
              <a:t>Session </a:t>
            </a:r>
            <a:r>
              <a:rPr lang="en-US" altLang="en-US" sz="2200" b="1" dirty="0"/>
              <a:t>Objective</a:t>
            </a:r>
          </a:p>
          <a:p>
            <a:pPr algn="just">
              <a:buClr>
                <a:schemeClr val="tx1"/>
              </a:buClr>
              <a:buFont typeface="Wingdings" pitchFamily="2" charset="2"/>
              <a:buChar char="§"/>
            </a:pPr>
            <a:r>
              <a:rPr lang="en-US" altLang="en-US" sz="2200" dirty="0"/>
              <a:t>To understand the meaning and purpose of strategic </a:t>
            </a:r>
            <a:r>
              <a:rPr lang="en-US" altLang="en-US" sz="2200" dirty="0" smtClean="0"/>
              <a:t>planning,</a:t>
            </a:r>
            <a:endParaRPr lang="en-US" altLang="en-US" sz="2200" dirty="0"/>
          </a:p>
          <a:p>
            <a:pPr marL="0" indent="0" algn="just">
              <a:buClr>
                <a:schemeClr val="tx1"/>
              </a:buClr>
              <a:buNone/>
            </a:pPr>
            <a:r>
              <a:rPr lang="en-US" altLang="en-US" sz="2200" dirty="0" smtClean="0"/>
              <a:t>       principles </a:t>
            </a:r>
            <a:r>
              <a:rPr lang="en-US" altLang="en-US" sz="2200" dirty="0"/>
              <a:t>and procedures involved in strategic planning. </a:t>
            </a:r>
          </a:p>
          <a:p>
            <a:pPr algn="just">
              <a:buClr>
                <a:schemeClr val="tx1"/>
              </a:buClr>
              <a:buFont typeface="Wingdings" pitchFamily="2" charset="2"/>
              <a:buChar char="q"/>
            </a:pPr>
            <a:endParaRPr lang="en-US" altLang="en-US" sz="2200" b="1" dirty="0" smtClean="0"/>
          </a:p>
          <a:p>
            <a:pPr algn="just">
              <a:buClr>
                <a:schemeClr val="tx1"/>
              </a:buClr>
              <a:buFont typeface="Wingdings" pitchFamily="2" charset="2"/>
              <a:buChar char="q"/>
            </a:pPr>
            <a:endParaRPr lang="en-US" altLang="en-US" sz="2200" b="1" dirty="0"/>
          </a:p>
          <a:p>
            <a:pPr algn="just">
              <a:buClr>
                <a:schemeClr val="tx1"/>
              </a:buClr>
              <a:buFont typeface="Wingdings" pitchFamily="2" charset="2"/>
              <a:buChar char="q"/>
            </a:pPr>
            <a:r>
              <a:rPr lang="en-US" altLang="en-US" sz="2200" b="1" dirty="0" smtClean="0"/>
              <a:t>Learning </a:t>
            </a:r>
            <a:r>
              <a:rPr lang="en-US" altLang="en-US" sz="2200" b="1" dirty="0"/>
              <a:t>objectives:</a:t>
            </a:r>
          </a:p>
          <a:p>
            <a:pPr algn="just">
              <a:buClr>
                <a:schemeClr val="tx1"/>
              </a:buClr>
              <a:buFont typeface="Wingdings" pitchFamily="2" charset="2"/>
              <a:buChar char="§"/>
            </a:pPr>
            <a:r>
              <a:rPr lang="en-US" altLang="en-US" sz="2200" dirty="0">
                <a:ea typeface="MS Mincho" pitchFamily="49" charset="-128"/>
              </a:rPr>
              <a:t>By the end of session we expect you to be conversant with the definition, objectives, procedure of strategic planning and to be able to identify inputs for strategic planning and their sources</a:t>
            </a:r>
            <a:r>
              <a:rPr lang="en-US" altLang="en-US" sz="2200" dirty="0" smtClean="0">
                <a:ea typeface="MS Mincho" pitchFamily="49" charset="-128"/>
              </a:rPr>
              <a:t>.</a:t>
            </a:r>
            <a:endParaRPr lang="en-US" altLang="en-US" sz="2200" dirty="0">
              <a:ea typeface="MS Mincho" pitchFamily="49" charset="-128"/>
            </a:endParaRPr>
          </a:p>
        </p:txBody>
      </p:sp>
      <p:sp>
        <p:nvSpPr>
          <p:cNvPr id="3" name="Footer Placeholder 4"/>
          <p:cNvSpPr>
            <a:spLocks noGrp="1"/>
          </p:cNvSpPr>
          <p:nvPr>
            <p:ph type="ftr" sz="quarter" idx="11"/>
          </p:nvPr>
        </p:nvSpPr>
        <p:spPr/>
        <p:txBody>
          <a:bodyPr/>
          <a:lstStyle/>
          <a:p>
            <a:r>
              <a:rPr lang="en-IN" altLang="en-US" smtClean="0"/>
              <a:t>STM on Performance Audit      RTI. Jaipur</a:t>
            </a:r>
            <a:endParaRPr lang="en-IN" altLang="en-US" dirty="0"/>
          </a:p>
        </p:txBody>
      </p:sp>
    </p:spTree>
    <p:extLst>
      <p:ext uri="{BB962C8B-B14F-4D97-AF65-F5344CB8AC3E}">
        <p14:creationId xmlns:p14="http://schemas.microsoft.com/office/powerpoint/2010/main" val="6233733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pPr algn="l"/>
            <a:r>
              <a:rPr lang="en-US" sz="3200" b="1" i="1" dirty="0" smtClean="0"/>
              <a:t>The stage of the </a:t>
            </a:r>
            <a:r>
              <a:rPr lang="en-US" sz="3200" b="1" i="1" dirty="0" err="1" smtClean="0"/>
              <a:t>programme</a:t>
            </a:r>
            <a:r>
              <a:rPr lang="en-US" sz="3200" b="1" i="1" dirty="0" smtClean="0"/>
              <a:t> development</a:t>
            </a:r>
            <a:r>
              <a:rPr lang="en-US" sz="3200" i="1" dirty="0" smtClean="0"/>
              <a:t> </a:t>
            </a:r>
            <a:r>
              <a:rPr lang="en-US" sz="3200" dirty="0" smtClean="0"/>
              <a:t>should also be kept in mind when assessing management performance. </a:t>
            </a:r>
            <a:br>
              <a:rPr lang="en-US" sz="3200" dirty="0" smtClean="0"/>
            </a:br>
            <a:r>
              <a:rPr lang="en-US" sz="3200" dirty="0" smtClean="0"/>
              <a:t/>
            </a:r>
            <a:br>
              <a:rPr lang="en-US" sz="3200" dirty="0" smtClean="0"/>
            </a:br>
            <a:r>
              <a:rPr lang="en-US" sz="3200" dirty="0" smtClean="0"/>
              <a:t>This process would provide the Accountant General with a list of subjects which may be taken up for performance audits for the period under consideration.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Interaction with audited entities and other stakeholders</a:t>
            </a:r>
            <a:r>
              <a:rPr lang="en-US" dirty="0" smtClean="0"/>
              <a:t> </a:t>
            </a:r>
            <a:br>
              <a:rPr lang="en-US" dirty="0" smtClean="0"/>
            </a:br>
            <a:endParaRPr lang="en-US" dirty="0"/>
          </a:p>
        </p:txBody>
      </p:sp>
      <p:sp>
        <p:nvSpPr>
          <p:cNvPr id="3" name="Content Placeholder 2"/>
          <p:cNvSpPr>
            <a:spLocks noGrp="1"/>
          </p:cNvSpPr>
          <p:nvPr>
            <p:ph idx="1"/>
          </p:nvPr>
        </p:nvSpPr>
        <p:spPr/>
        <p:txBody>
          <a:bodyPr>
            <a:normAutofit fontScale="92500"/>
          </a:bodyPr>
          <a:lstStyle/>
          <a:p>
            <a:r>
              <a:rPr lang="en-IN" dirty="0" smtClean="0"/>
              <a:t>The Accountant General may elicit suggestions from the Executive or those charged with governance of the audited entities for the subjects or areas which could be selected for audits.</a:t>
            </a:r>
          </a:p>
          <a:p>
            <a:r>
              <a:rPr lang="en-IN" dirty="0" smtClean="0"/>
              <a:t> Holding of seminars, conferences and discussions with other stakeholders at the time of audit planning can also be considered as means for associating stakeholders with planning process.</a:t>
            </a:r>
            <a:r>
              <a:rPr lang="en-IN" b="1" dirty="0" smtClean="0"/>
              <a:t>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78562"/>
          </a:xfrm>
        </p:spPr>
        <p:txBody>
          <a:bodyPr>
            <a:normAutofit/>
          </a:bodyPr>
          <a:lstStyle/>
          <a:p>
            <a:pPr algn="l"/>
            <a:r>
              <a:rPr lang="en-US" sz="3200" dirty="0" smtClean="0"/>
              <a:t>This will also help in understanding the concerns of the audited entities and would also supplement the risk assessment exercise being undertaken in the Department for </a:t>
            </a:r>
            <a:r>
              <a:rPr lang="en-US" sz="3200" dirty="0" err="1" smtClean="0"/>
              <a:t>finalisation</a:t>
            </a:r>
            <a:r>
              <a:rPr lang="en-US" sz="3200" dirty="0" smtClean="0"/>
              <a:t> of topics of Performance Audit.</a:t>
            </a:r>
            <a:br>
              <a:rPr lang="en-US" sz="3200" dirty="0" smtClean="0"/>
            </a:br>
            <a:r>
              <a:rPr lang="en-US" sz="3200" dirty="0" smtClean="0"/>
              <a:t/>
            </a:r>
            <a:br>
              <a:rPr lang="en-US" sz="3200" dirty="0" smtClean="0"/>
            </a:br>
            <a:r>
              <a:rPr lang="en-US" sz="3200" dirty="0" smtClean="0"/>
              <a:t> It would also give the Department a chance to appreciate the governance and regulatory issues concerning the audited entities.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Periodic updating of the data and the risk profile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data and information gathered for strategic planning for performance audits and risk profile of the entity or </a:t>
            </a:r>
            <a:r>
              <a:rPr lang="en-US" dirty="0" err="1" smtClean="0"/>
              <a:t>programme</a:t>
            </a:r>
            <a:r>
              <a:rPr lang="en-US" dirty="0" smtClean="0"/>
              <a:t> should be updated periodically, the periodicity being determined by Accountants General depending upon the changes in the entity environment.</a:t>
            </a:r>
          </a:p>
          <a:p>
            <a:r>
              <a:rPr lang="en-US" dirty="0" smtClean="0"/>
              <a:t> While Accountants General may establish procedure for updating the data, it should be incumbent upon the audit officer to update the data in respect of entities at the close of each periodic audit.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848600" cy="6202362"/>
          </a:xfrm>
        </p:spPr>
        <p:txBody>
          <a:bodyPr>
            <a:normAutofit/>
          </a:bodyPr>
          <a:lstStyle/>
          <a:p>
            <a:r>
              <a:rPr lang="en-US" sz="6000" b="1" i="1" dirty="0" smtClean="0"/>
              <a:t>THANKS</a:t>
            </a:r>
            <a:endParaRPr lang="en-US" sz="6000" b="1" i="1"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Strategic Audit planning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IN" dirty="0" smtClean="0"/>
              <a:t>Strategic Audit planning is the process of determining the long term goals for the Department and the best approach for attaining them.</a:t>
            </a:r>
          </a:p>
          <a:p>
            <a:r>
              <a:rPr lang="en-IN" dirty="0" smtClean="0"/>
              <a:t> It consists of strategic goals (mission statement), strategic objectives (more specific and detailed statements) and strategic measures to attain them. </a:t>
            </a:r>
          </a:p>
          <a:p>
            <a:r>
              <a:rPr lang="en-IN" dirty="0" smtClean="0"/>
              <a:t>Strategic plan for performance audit is a subset of the strategic audit plan of the Department.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6278562"/>
          </a:xfrm>
        </p:spPr>
        <p:txBody>
          <a:bodyPr>
            <a:normAutofit/>
          </a:bodyPr>
          <a:lstStyle/>
          <a:p>
            <a:pPr algn="just"/>
            <a:r>
              <a:rPr lang="en-US" sz="3200" dirty="0" smtClean="0"/>
              <a:t>While formulating their audit plans, the fields offices should ensure that the plans are consistent with Department’s strategic audit plan and help in accomplishment of long terms objectives as enumerated in the Strategic audit plan of the department as a whole besides addressing the audit risks  in their respective areas of jurisdiction.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a:bodyPr>
          <a:lstStyle/>
          <a:p>
            <a:pPr algn="just"/>
            <a:r>
              <a:rPr lang="en-IN" sz="3200" dirty="0" smtClean="0"/>
              <a:t>While no uniform time frame for the planning of performance audits by the field audit offices can be determined since there could be variation in the requirement of different audit offices in charge of various types of entity audits, a reference frame of five years may be considered for performance audit planning.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Objectives of strategic audit planning </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IN" dirty="0" smtClean="0"/>
              <a:t>Strategic Audit Plan of the Department sets out a vision that provides an important starting point in deciding what to audit; sets out the outcomes that we are trying to achieve and in general, better managed government programs and better accountability to Parliament and the public.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normAutofit/>
          </a:bodyPr>
          <a:lstStyle/>
          <a:p>
            <a:pPr algn="just"/>
            <a:r>
              <a:rPr lang="en-IN" sz="3600" dirty="0" smtClean="0"/>
              <a:t>A well structured strategic audit planning process, based on a sound rationale, is necessary to ensure that the resources of the Department are used in the most efficient and effective manner. </a:t>
            </a: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Strategic audit planning process </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Before preparing the strategic audit plan, it would be useful to develop a sound understanding of:  </a:t>
            </a:r>
          </a:p>
          <a:p>
            <a:pPr lvl="0"/>
            <a:r>
              <a:rPr lang="en-US" dirty="0" smtClean="0"/>
              <a:t>General economic and social conditions </a:t>
            </a:r>
          </a:p>
          <a:p>
            <a:pPr lvl="0"/>
            <a:r>
              <a:rPr lang="en-US" dirty="0" smtClean="0"/>
              <a:t>Government priorities, goals and </a:t>
            </a:r>
            <a:r>
              <a:rPr lang="en-US" dirty="0" err="1" smtClean="0"/>
              <a:t>programmes</a:t>
            </a:r>
            <a:r>
              <a:rPr lang="en-US" dirty="0" smtClean="0"/>
              <a:t> and </a:t>
            </a:r>
          </a:p>
          <a:p>
            <a:pPr lvl="0"/>
            <a:r>
              <a:rPr lang="en-US" dirty="0" smtClean="0"/>
              <a:t>The regulatory and accountability frameworks within which the audited entities operate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Annual Audit Planning Process </a:t>
            </a:r>
            <a:endParaRPr lang="en-US" dirty="0"/>
          </a:p>
        </p:txBody>
      </p:sp>
      <p:sp>
        <p:nvSpPr>
          <p:cNvPr id="3" name="Content Placeholder 2"/>
          <p:cNvSpPr>
            <a:spLocks noGrp="1"/>
          </p:cNvSpPr>
          <p:nvPr>
            <p:ph idx="1"/>
          </p:nvPr>
        </p:nvSpPr>
        <p:spPr/>
        <p:txBody>
          <a:bodyPr/>
          <a:lstStyle/>
          <a:p>
            <a:r>
              <a:rPr lang="en-IN" dirty="0" smtClean="0"/>
              <a:t>Annual audit plan of the field audit office would include performance audits, compliance audits and financial audits to be taken up during the financial year.</a:t>
            </a:r>
          </a:p>
          <a:p>
            <a:endParaRPr lang="en-IN" dirty="0"/>
          </a:p>
          <a:p>
            <a:r>
              <a:rPr lang="en-IN" dirty="0" smtClean="0"/>
              <a:t> It is an exercise of balance between the audit priorities and the resource availability.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21</TotalTime>
  <Words>1269</Words>
  <Application>Microsoft Office PowerPoint</Application>
  <PresentationFormat>On-screen Show (4:3)</PresentationFormat>
  <Paragraphs>77</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Solstice</vt:lpstr>
      <vt:lpstr>Performance Audit</vt:lpstr>
      <vt:lpstr>PowerPoint Presentation</vt:lpstr>
      <vt:lpstr>Strategic Audit planning  </vt:lpstr>
      <vt:lpstr>While formulating their audit plans, the fields offices should ensure that the plans are consistent with Department’s strategic audit plan and help in accomplishment of long terms objectives as enumerated in the Strategic audit plan of the department as a whole besides addressing the audit risks  in their respective areas of jurisdiction.  </vt:lpstr>
      <vt:lpstr>While no uniform time frame for the planning of performance audits by the field audit offices can be determined since there could be variation in the requirement of different audit offices in charge of various types of entity audits, a reference frame of five years may be considered for performance audit planning. </vt:lpstr>
      <vt:lpstr>Objectives of strategic audit planning  </vt:lpstr>
      <vt:lpstr>A well structured strategic audit planning process, based on a sound rationale, is necessary to ensure that the resources of the Department are used in the most efficient and effective manner. </vt:lpstr>
      <vt:lpstr>Strategic audit planning process  </vt:lpstr>
      <vt:lpstr>Annual Audit Planning Process </vt:lpstr>
      <vt:lpstr>One of the important components of audit plan is the selection of specific subjects for performance audits to be undertaken in the audit cycle.   The audit plan component for the performance audit would typically include subjects relating to specific sectors or the states under their audit jurisdiction and also certain audits with All-India scope.   Timely intimation of the All- India performance audits as approved by headquarters would enable participating field audit offices to prepare their plan appropriately. </vt:lpstr>
      <vt:lpstr>Selection of audit topics </vt:lpstr>
      <vt:lpstr>The selection of the components or parts of the programme may be guided by the materiality and risk profiles.  This will enable the Accountant General to increase the coverage to a large number of relatively more important and contemporary issues, which may be expected to enhance the perceived and actual value addition through performance audits. </vt:lpstr>
      <vt:lpstr>Where desirable, the subjects of performance audit may be selected cutting across various departments or entities.   This will provide a platform for performance audit on a theme or thrust area over a cross section of entities, who are entrusted with the responsibility for the programme, activity, etc. </vt:lpstr>
      <vt:lpstr>Emerging issues like environmental challenges, sustainable development and information technologies should also find a place in the performance audits of various entities. Programmes, schemes etc.   Finally, the problems of significance to people and the community should also be given appropriate emphasis while selecting the subjects of audits. </vt:lpstr>
      <vt:lpstr>Some considerations for selection of subjects are:   Assessing risks: Since all the entities and all activities of the entities cannot be audited because of resource constraints, awareness of entities or areas that put the programme or public resources at risk from the point of view of economy, efficiency and effectiveness helps focus audit attention on them. Risk profiling of audited entities, sectors and programmes help in deciding the selection of subjects. The detailed guidance on risk assessment is given in the Appendix on risk assessment.   </vt:lpstr>
      <vt:lpstr>Materiality and Significance: Auditors should consider materiality in all stages of the audit process and in doing so consider not only financial, but also social and political aspects of the subject matter and how to add the most value possible through the audit. Significance of a topic is its importance in the context of the organization, programme or subject. A topic will have a high significance if the project or activity it addresses is central to the functioning of the entity.  </vt:lpstr>
      <vt:lpstr>Visibility of a subject is an assessment of the interest it generates in the general public and the legislature. While no uniform index of visibility can be prescribed, legislative debates, media reports or articles and subjects of workshops and seminars could serve as an index of visibility.  Past audits by the Department could provide an index of significance, materiality and risk of the subjects.  </vt:lpstr>
      <vt:lpstr>Estimated impact of the performance audit is also a criterion for prioritisation. This could be the impact of improved economy, efficiency and effectiveness of the entity, project or activity which is the subject of performance audit. Impact can be assessed through an understanding of the entity’s risk profile and the areas proposed to be addressed by the topic.   </vt:lpstr>
      <vt:lpstr>Coverage refers not only to previous audit coverage by the Department but also to other independent reviews of the activity. Such reviews may have been conducted by internal audit, external consultants or government committees or the activity could have been subject to programme evaluation. When there has been a substantial review of the activity in recent past, the activity will attract low ranking. Whereas, a higher ranking would be warranted where the audit has been requested by the legislature or by the government and the previous performance audit indicated that such a follow-up should occur; and  </vt:lpstr>
      <vt:lpstr>The stage of the programme development should also be kept in mind when assessing management performance.   This process would provide the Accountant General with a list of subjects which may be taken up for performance audits for the period under consideration.  </vt:lpstr>
      <vt:lpstr>Interaction with audited entities and other stakeholders  </vt:lpstr>
      <vt:lpstr>This will also help in understanding the concerns of the audited entities and would also supplement the risk assessment exercise being undertaken in the Department for finalisation of topics of Performance Audit.   It would also give the Department a chance to appreciate the governance and regulatory issues concerning the audited entities.   </vt:lpstr>
      <vt:lpstr>Periodic updating of the data and the risk profile  </vt:lpstr>
      <vt:lpstr>THANKS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STM</dc:title>
  <dc:creator/>
  <cp:lastModifiedBy>RTI</cp:lastModifiedBy>
  <cp:revision>17</cp:revision>
  <dcterms:created xsi:type="dcterms:W3CDTF">2006-08-16T00:00:00Z</dcterms:created>
  <dcterms:modified xsi:type="dcterms:W3CDTF">2015-06-25T10:02:30Z</dcterms:modified>
</cp:coreProperties>
</file>