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8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2AE442-841F-4F3E-9A02-326A88AF549F}" type="datetimeFigureOut">
              <a:rPr lang="en-US" smtClean="0"/>
              <a:t>6/25/2015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EFFE2D-2326-4DDE-9285-C48AAE616DA7}" type="slidenum">
              <a:rPr lang="en-US" smtClean="0"/>
              <a:t>‹#›</a:t>
            </a:fld>
            <a:endParaRPr lang="en-US"/>
          </a:p>
        </p:txBody>
      </p:sp>
    </p:spTree>
    <p:extLst>
      <p:ext uri="{BB962C8B-B14F-4D97-AF65-F5344CB8AC3E}">
        <p14:creationId xmlns:p14="http://schemas.microsoft.com/office/powerpoint/2010/main" val="4198853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C95121-67B2-4F94-99BE-5C4A931A2CE9}"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73AE28-BC95-408C-B7D6-61DF72D4416C}" type="slidenum">
              <a:rPr lang="en-US" smtClean="0"/>
              <a:t>‹#›</a:t>
            </a:fld>
            <a:endParaRPr lang="en-US"/>
          </a:p>
        </p:txBody>
      </p:sp>
    </p:spTree>
    <p:extLst>
      <p:ext uri="{BB962C8B-B14F-4D97-AF65-F5344CB8AC3E}">
        <p14:creationId xmlns:p14="http://schemas.microsoft.com/office/powerpoint/2010/main" val="24725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9CB37AB-577F-450D-803D-33836560AE68}" type="slidenum">
              <a:rPr lang="en-US" altLang="en-US"/>
              <a:pPr/>
              <a:t>2</a:t>
            </a:fld>
            <a:endParaRPr lang="en-US" alt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73AE28-BC95-408C-B7D6-61DF72D4416C}" type="slidenum">
              <a:rPr lang="en-US" smtClean="0"/>
              <a:t>3</a:t>
            </a:fld>
            <a:endParaRPr lang="en-US"/>
          </a:p>
        </p:txBody>
      </p:sp>
    </p:spTree>
    <p:extLst>
      <p:ext uri="{BB962C8B-B14F-4D97-AF65-F5344CB8AC3E}">
        <p14:creationId xmlns:p14="http://schemas.microsoft.com/office/powerpoint/2010/main" val="1173577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E649E6F-DB35-4370-AF20-A177E7A86259}"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1362E8-40AA-47CE-8BA4-34B30AA09BD6}"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BE2337-3FA7-4A03-93D4-618ECF23BF64}"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C5F992D-7C6C-4000-9BC6-72AE63098A7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9ECF03A-3052-466E-9F83-96000BC7B65C}"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63C12C-0D7A-4A3A-ACFF-9228E494F542}"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A2A7BAE-C11A-425B-89EB-767F049CA472}"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E6AFF2F-6458-4BBC-8776-4AE3D2150FB2}"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FBB4548-1C1D-4565-B242-C9ECF998E28A}"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CDBE55-2FB4-4D30-8E3F-253E967B2A40}"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F42BA16-D3C5-4430-999A-5F558ED6FFB9}"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15D6515-5D40-4410-AE14-07BCBFF0CDF9}"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0"/>
            <a:ext cx="7772400" cy="1981199"/>
          </a:xfrm>
        </p:spPr>
        <p:txBody>
          <a:bodyPr>
            <a:normAutofit fontScale="90000"/>
          </a:bodyPr>
          <a:lstStyle/>
          <a:p>
            <a:r>
              <a:rPr lang="en-US" sz="8000" dirty="0"/>
              <a:t>Performance Audit</a:t>
            </a:r>
            <a:br>
              <a:rPr lang="en-US" sz="8000" dirty="0"/>
            </a:br>
            <a:endParaRPr lang="en-US" sz="8000" dirty="0"/>
          </a:p>
        </p:txBody>
      </p:sp>
      <p:sp>
        <p:nvSpPr>
          <p:cNvPr id="3" name="Subtitle 2"/>
          <p:cNvSpPr>
            <a:spLocks noGrp="1"/>
          </p:cNvSpPr>
          <p:nvPr>
            <p:ph type="subTitle" idx="1"/>
          </p:nvPr>
        </p:nvSpPr>
        <p:spPr>
          <a:xfrm>
            <a:off x="609600" y="3079845"/>
            <a:ext cx="8305800" cy="3810000"/>
          </a:xfrm>
        </p:spPr>
        <p:txBody>
          <a:bodyPr>
            <a:noAutofit/>
          </a:bodyPr>
          <a:lstStyle/>
          <a:p>
            <a:r>
              <a:rPr lang="en-IN" sz="5400" dirty="0" smtClean="0">
                <a:solidFill>
                  <a:schemeClr val="tx1"/>
                </a:solidFill>
              </a:rPr>
              <a:t>Follow-up of Performance Audit</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5973762"/>
          </a:xfrm>
        </p:spPr>
        <p:txBody>
          <a:bodyPr>
            <a:normAutofit/>
          </a:bodyPr>
          <a:lstStyle/>
          <a:p>
            <a:pPr algn="just"/>
            <a:r>
              <a:rPr lang="en-IN" sz="3200" dirty="0" smtClean="0"/>
              <a:t>As per the extant procedure, applicable in case of the reports on the Union Government, the ministries and departments are to forward the ‘Action Taken Note’ (ATN) against all matters included in the report of the Comptroller and Auditor General to the Parliamentary Committees within the prescribed time.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5897562"/>
          </a:xfrm>
        </p:spPr>
        <p:txBody>
          <a:bodyPr>
            <a:normAutofit/>
          </a:bodyPr>
          <a:lstStyle/>
          <a:p>
            <a:pPr algn="just"/>
            <a:r>
              <a:rPr lang="en-IN" sz="3200" dirty="0" smtClean="0"/>
              <a:t>The ATN is vetted by Accountants General for correctness of facts and figures, adequacy of the remedial measures and explanations for underperformance before they are submitted to the Committees of the Parliament.</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l"/>
            <a:r>
              <a:rPr lang="en-US" sz="3200" dirty="0" smtClean="0"/>
              <a:t>In vetting the ATNs, the substantive action on the recommendations, rather than the form, is the focal point. </a:t>
            </a:r>
            <a:br>
              <a:rPr lang="en-US" sz="3200" dirty="0" smtClean="0"/>
            </a:br>
            <a:r>
              <a:rPr lang="en-US" sz="3200" dirty="0" smtClean="0"/>
              <a:t/>
            </a:r>
            <a:br>
              <a:rPr lang="en-US" sz="3200" dirty="0" smtClean="0"/>
            </a:br>
            <a:r>
              <a:rPr lang="en-US" sz="3200" dirty="0" smtClean="0"/>
              <a:t>While no uniform model can be suggested for securing the implementation of the recommendations and the procedure outlined above may be one of the models, the ultimate objective should be to ensure prompt and effective implementation of the recommendations.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b="1" dirty="0" smtClean="0"/>
              <a:t>Effectiveness assessment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229600" cy="5257800"/>
          </a:xfrm>
        </p:spPr>
        <p:txBody>
          <a:bodyPr/>
          <a:lstStyle/>
          <a:p>
            <a:pPr algn="just"/>
            <a:r>
              <a:rPr lang="en-US" dirty="0" smtClean="0"/>
              <a:t>Accountants General may also carry out an evaluation of the effectiveness of the performance audits annually. The internal evaluation may consist of:  </a:t>
            </a:r>
          </a:p>
          <a:p>
            <a:pPr lvl="1" algn="just"/>
            <a:r>
              <a:rPr lang="en-US" sz="3200" dirty="0" smtClean="0"/>
              <a:t>The expected outcome of each performance audit anticipated at the time of planning vis-à-vis actual outcome; and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just"/>
            <a:r>
              <a:rPr lang="en-IN" sz="3200" dirty="0" smtClean="0"/>
              <a:t>the reasons for significant variation between the expected value addition and the actual.</a:t>
            </a:r>
            <a:br>
              <a:rPr lang="en-IN" sz="3200" dirty="0" smtClean="0"/>
            </a:br>
            <a:r>
              <a:rPr lang="en-IN" sz="3200" dirty="0"/>
              <a:t/>
            </a:r>
            <a:br>
              <a:rPr lang="en-IN" sz="3200" dirty="0"/>
            </a:br>
            <a:r>
              <a:rPr lang="en-IN" sz="3200" dirty="0" smtClean="0"/>
              <a:t> The variations may be attributed to under assessment or over assessment, deficient entity response and deficient quality of performance audit. </a:t>
            </a:r>
            <a:br>
              <a:rPr lang="en-IN" sz="3200" dirty="0" smtClean="0"/>
            </a:br>
            <a:r>
              <a:rPr lang="en-IN" sz="3200" dirty="0" smtClean="0"/>
              <a:t>The evaluation will include the remedial measures also.</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15400" cy="2011362"/>
          </a:xfrm>
        </p:spPr>
        <p:txBody>
          <a:bodyPr>
            <a:normAutofit/>
          </a:bodyPr>
          <a:lstStyle/>
          <a:p>
            <a:pPr algn="just"/>
            <a:r>
              <a:rPr lang="en-IN" sz="3200" dirty="0" smtClean="0"/>
              <a:t>The follow up or evaluation of Performance audits can be performed by: </a:t>
            </a:r>
            <a:endParaRPr lang="en-US" sz="3200" dirty="0"/>
          </a:p>
        </p:txBody>
      </p:sp>
      <p:sp>
        <p:nvSpPr>
          <p:cNvPr id="3" name="Content Placeholder 2"/>
          <p:cNvSpPr>
            <a:spLocks noGrp="1"/>
          </p:cNvSpPr>
          <p:nvPr>
            <p:ph idx="1"/>
          </p:nvPr>
        </p:nvSpPr>
        <p:spPr>
          <a:xfrm>
            <a:off x="457200" y="1981200"/>
            <a:ext cx="8229600" cy="4495800"/>
          </a:xfrm>
        </p:spPr>
        <p:txBody>
          <a:bodyPr/>
          <a:lstStyle/>
          <a:p>
            <a:pPr lvl="1" algn="just"/>
            <a:r>
              <a:rPr lang="en-US" sz="3200" dirty="0" smtClean="0"/>
              <a:t>Carrying out a desk review, which involves more detailed review of the implementation of the recommendations, including meeting, discussions and presentations, but does not necessarily comprise extensive field work;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Continuous Improvement </a:t>
            </a:r>
            <a:r>
              <a:rPr lang="en-US" dirty="0" smtClean="0"/>
              <a:t/>
            </a:r>
            <a:br>
              <a:rPr lang="en-US" dirty="0" smtClean="0"/>
            </a:br>
            <a:endParaRPr lang="en-US" dirty="0"/>
          </a:p>
        </p:txBody>
      </p:sp>
      <p:sp>
        <p:nvSpPr>
          <p:cNvPr id="3" name="Content Placeholder 2"/>
          <p:cNvSpPr>
            <a:spLocks noGrp="1"/>
          </p:cNvSpPr>
          <p:nvPr>
            <p:ph idx="1"/>
          </p:nvPr>
        </p:nvSpPr>
        <p:spPr>
          <a:xfrm>
            <a:off x="0" y="1066800"/>
            <a:ext cx="8686800" cy="5486400"/>
          </a:xfrm>
        </p:spPr>
        <p:txBody>
          <a:bodyPr>
            <a:normAutofit/>
          </a:bodyPr>
          <a:lstStyle/>
          <a:p>
            <a:pPr marL="457200" lvl="1" indent="0" algn="just">
              <a:buNone/>
            </a:pPr>
            <a:r>
              <a:rPr lang="en-US" dirty="0" smtClean="0"/>
              <a:t>Continuous improvement</a:t>
            </a:r>
            <a:r>
              <a:rPr lang="en-US" b="1" dirty="0" smtClean="0"/>
              <a:t> </a:t>
            </a:r>
            <a:r>
              <a:rPr lang="en-US" dirty="0" smtClean="0"/>
              <a:t>is also one of the important outcomes of follow-up procedures. This can be achieved by the following:</a:t>
            </a:r>
            <a:r>
              <a:rPr lang="en-US" b="1" dirty="0" smtClean="0"/>
              <a:t> </a:t>
            </a:r>
            <a:endParaRPr lang="en-US" dirty="0" smtClean="0"/>
          </a:p>
          <a:p>
            <a:pPr algn="ctr">
              <a:buNone/>
            </a:pPr>
            <a:r>
              <a:rPr lang="en-IN" sz="2800" b="1" dirty="0" smtClean="0"/>
              <a:t>Quality assurance review programme </a:t>
            </a:r>
          </a:p>
          <a:p>
            <a:pPr lvl="1" algn="just"/>
            <a:r>
              <a:rPr lang="en-IN" dirty="0" smtClean="0"/>
              <a:t>An annual plan of the activities to be performed by the ‘Quality Review Group’ may be drawn up, which may have the approval of the Department’s Senior Management. Only a sample of completed audit engagements should be selected for review by the group.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Peer Review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A peer review is performed by an independent team which may be internal or external to the Department to evaluate whether an organization’s internal quality control system is suitably designed and operating effectively to provide the entity with reasonable assurance that established policies, procedures and applicable government auditing standards were being followed.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Dissemination of Lessons Learnt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US" dirty="0" smtClean="0"/>
              <a:t>Regular meetings, workshops and seminars should be organized to deliberate on audit experiences, methodologies adopted, and any changes needed in them in the light of experiences gained so that appropriate steps are initiated for improvement.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Inventory of recommendations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The starting point for follow-up procedures could be a comprehensive inventory of recommendations maintained in appropriate data base by all Accountants General. </a:t>
            </a:r>
          </a:p>
          <a:p>
            <a:pPr algn="just"/>
            <a:r>
              <a:rPr lang="en-IN" dirty="0" smtClean="0"/>
              <a:t>The inventory, maintained performance audit wise should consist of all recommendations, with appropriate grading under ‘vital or critical’, ‘significant’ and ‘important’.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457200" y="990600"/>
            <a:ext cx="8229600" cy="5105400"/>
          </a:xfrm>
        </p:spPr>
        <p:txBody>
          <a:bodyPr/>
          <a:lstStyle/>
          <a:p>
            <a:pPr algn="just">
              <a:buClr>
                <a:schemeClr val="tx1"/>
              </a:buClr>
              <a:buFont typeface="Wingdings" pitchFamily="2" charset="2"/>
              <a:buChar char="q"/>
            </a:pPr>
            <a:r>
              <a:rPr lang="en-US" altLang="en-US" sz="3600" dirty="0"/>
              <a:t>Session Objective</a:t>
            </a:r>
          </a:p>
          <a:p>
            <a:pPr lvl="1" algn="just">
              <a:buClr>
                <a:schemeClr val="tx1"/>
              </a:buClr>
              <a:buFont typeface="Wingdings" pitchFamily="2" charset="2"/>
              <a:buChar char="§"/>
            </a:pPr>
            <a:r>
              <a:rPr lang="en-US" altLang="en-US" dirty="0"/>
              <a:t>To give the </a:t>
            </a:r>
            <a:r>
              <a:rPr lang="en-US" altLang="en-US" dirty="0" smtClean="0"/>
              <a:t>participants </a:t>
            </a:r>
            <a:r>
              <a:rPr lang="en-US" altLang="en-US" sz="2800" dirty="0" smtClean="0"/>
              <a:t>an </a:t>
            </a:r>
            <a:r>
              <a:rPr lang="en-US" altLang="en-US" sz="2800" dirty="0"/>
              <a:t>insight into the </a:t>
            </a:r>
            <a:r>
              <a:rPr lang="en-US" altLang="en-US" sz="2800" dirty="0" smtClean="0"/>
              <a:t>objectives and process </a:t>
            </a:r>
            <a:r>
              <a:rPr lang="en-US" altLang="en-US" sz="2800" dirty="0"/>
              <a:t>of follow-up </a:t>
            </a:r>
            <a:r>
              <a:rPr lang="en-US" altLang="en-US" sz="2800" dirty="0" smtClean="0"/>
              <a:t>procedures.</a:t>
            </a:r>
            <a:endParaRPr lang="en-US" altLang="en-US" sz="2800" dirty="0"/>
          </a:p>
          <a:p>
            <a:pPr algn="just">
              <a:buClr>
                <a:schemeClr val="tx1"/>
              </a:buClr>
              <a:buFont typeface="Wingdings" pitchFamily="2" charset="2"/>
              <a:buChar char="q"/>
            </a:pPr>
            <a:r>
              <a:rPr lang="en-US" altLang="en-US" sz="3600" dirty="0"/>
              <a:t>Learning Objective</a:t>
            </a:r>
          </a:p>
          <a:p>
            <a:pPr algn="just">
              <a:buClr>
                <a:schemeClr val="tx1"/>
              </a:buClr>
              <a:buFont typeface="Wingdings" pitchFamily="2" charset="2"/>
              <a:buChar char="§"/>
            </a:pPr>
            <a:r>
              <a:rPr lang="en-US" altLang="en-US" sz="2800" dirty="0" smtClean="0"/>
              <a:t>   By </a:t>
            </a:r>
            <a:r>
              <a:rPr lang="en-US" altLang="en-US" sz="2800" dirty="0"/>
              <a:t>the end of the session, the participants </a:t>
            </a:r>
            <a:r>
              <a:rPr lang="en-US" altLang="en-US" sz="2800" dirty="0" smtClean="0"/>
              <a:t>would </a:t>
            </a:r>
            <a:r>
              <a:rPr lang="en-US" altLang="en-US" sz="2800" dirty="0"/>
              <a:t>be able to appreciate the significance of follow-up in the assessment of effectiveness of performance audit.</a:t>
            </a:r>
          </a:p>
        </p:txBody>
      </p:sp>
      <p:sp>
        <p:nvSpPr>
          <p:cNvPr id="3" name="Footer Placeholder 4"/>
          <p:cNvSpPr>
            <a:spLocks noGrp="1"/>
          </p:cNvSpPr>
          <p:nvPr>
            <p:ph type="ftr" sz="quarter" idx="11"/>
          </p:nvPr>
        </p:nvSpPr>
        <p:spPr/>
        <p:txBody>
          <a:bodyPr/>
          <a:lstStyle/>
          <a:p>
            <a:r>
              <a:rPr lang="en-US" altLang="en-US" smtClean="0"/>
              <a:t>STM on Performance Audit     RTI, Jaipur</a:t>
            </a:r>
            <a:endParaRPr lang="en-US" altLang="en-US"/>
          </a:p>
        </p:txBody>
      </p:sp>
    </p:spTree>
    <p:extLst>
      <p:ext uri="{BB962C8B-B14F-4D97-AF65-F5344CB8AC3E}">
        <p14:creationId xmlns:p14="http://schemas.microsoft.com/office/powerpoint/2010/main" val="91018570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126162"/>
          </a:xfrm>
        </p:spPr>
        <p:txBody>
          <a:bodyPr>
            <a:normAutofit/>
          </a:bodyPr>
          <a:lstStyle/>
          <a:p>
            <a:pPr algn="just"/>
            <a:r>
              <a:rPr lang="en-IN" sz="3200" dirty="0" smtClean="0"/>
              <a:t>Database should also contain other relevant information </a:t>
            </a:r>
            <a:r>
              <a:rPr lang="en-IN" sz="3200" i="1" dirty="0" smtClean="0"/>
              <a:t>viz</a:t>
            </a:r>
            <a:r>
              <a:rPr lang="en-IN" sz="3200" dirty="0" smtClean="0"/>
              <a:t>. the year of audit report, status of acceptance </a:t>
            </a:r>
            <a:r>
              <a:rPr lang="en-IN" sz="3200" i="1" dirty="0" smtClean="0"/>
              <a:t>viz.</a:t>
            </a:r>
            <a:r>
              <a:rPr lang="en-IN" sz="3200" dirty="0" smtClean="0"/>
              <a:t> accepted, partially accepted, not accepted and not replied, nominal implementation reported by the entity and the time of such reporting, risk associated with non-implementation or poor implementation, besides follow-up reviews.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just"/>
            <a:r>
              <a:rPr lang="en-US" sz="3200" dirty="0" smtClean="0"/>
              <a:t>	This inventory should be maintained as a permanent database, which may assist in performance audit planning in future.</a:t>
            </a:r>
            <a:br>
              <a:rPr lang="en-US" sz="3200" dirty="0" smtClean="0"/>
            </a:br>
            <a:r>
              <a:rPr lang="en-US" sz="3200" b="1" dirty="0" smtClean="0"/>
              <a:t> </a:t>
            </a:r>
            <a:r>
              <a:rPr lang="en-US" sz="3200" dirty="0" smtClean="0"/>
              <a:t/>
            </a:r>
            <a:br>
              <a:rPr lang="en-US" sz="3200" dirty="0" smtClean="0"/>
            </a:br>
            <a:r>
              <a:rPr lang="en-US" sz="3200" dirty="0" smtClean="0"/>
              <a:t>	Where the committee of legislature has examined a performance audit report, the inventory may contain the final recommendations made by the committee.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Annual follow-up programme </a:t>
            </a:r>
            <a:endParaRPr lang="en-US" dirty="0"/>
          </a:p>
        </p:txBody>
      </p:sp>
      <p:sp>
        <p:nvSpPr>
          <p:cNvPr id="3" name="Content Placeholder 2"/>
          <p:cNvSpPr>
            <a:spLocks noGrp="1"/>
          </p:cNvSpPr>
          <p:nvPr>
            <p:ph idx="1"/>
          </p:nvPr>
        </p:nvSpPr>
        <p:spPr/>
        <p:txBody>
          <a:bodyPr/>
          <a:lstStyle/>
          <a:p>
            <a:pPr algn="just"/>
            <a:r>
              <a:rPr lang="en-IN" dirty="0" smtClean="0"/>
              <a:t>Auditors should follow-up on previous audit findings and recommendations when appropriate. </a:t>
            </a:r>
          </a:p>
          <a:p>
            <a:pPr algn="just"/>
            <a:r>
              <a:rPr lang="en-IN" dirty="0" smtClean="0"/>
              <a:t>The follow-up should be reported appropriately in order to provide feedback to the legislature together, if possible, with the conclusions and impacts of the corrective actions taken where relevant.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5973762"/>
          </a:xfrm>
        </p:spPr>
        <p:txBody>
          <a:bodyPr>
            <a:noAutofit/>
          </a:bodyPr>
          <a:lstStyle/>
          <a:p>
            <a:pPr algn="l"/>
            <a:r>
              <a:rPr lang="en-US" sz="3200" dirty="0" smtClean="0"/>
              <a:t>Follow up results may be reported individually, or as a consolidated report. Consolidated follow-up reports may include an analysis of different audits, possibly including common trends and themes across a number of reporting areas. </a:t>
            </a:r>
            <a:br>
              <a:rPr lang="en-US" sz="3200" dirty="0" smtClean="0"/>
            </a:br>
            <a:r>
              <a:rPr lang="en-US" sz="3200" dirty="0" smtClean="0"/>
              <a:t/>
            </a:r>
            <a:br>
              <a:rPr lang="en-US" sz="3200" dirty="0" smtClean="0"/>
            </a:br>
            <a:r>
              <a:rPr lang="en-US" sz="3200" dirty="0" smtClean="0"/>
              <a:t>Follow-up can contribute to a better understanding of the value added through performance auditing in a given time period or subject matter area.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973762"/>
          </a:xfrm>
        </p:spPr>
        <p:txBody>
          <a:bodyPr>
            <a:normAutofit/>
          </a:bodyPr>
          <a:lstStyle/>
          <a:p>
            <a:r>
              <a:rPr lang="en-US" sz="6000" b="1" i="1" dirty="0" smtClean="0"/>
              <a:t>THANKS</a:t>
            </a:r>
            <a:endParaRPr lang="en-US" sz="60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6049962"/>
          </a:xfrm>
        </p:spPr>
        <p:txBody>
          <a:bodyPr>
            <a:noAutofit/>
          </a:bodyPr>
          <a:lstStyle/>
          <a:p>
            <a:r>
              <a:rPr lang="en-US" sz="4000" dirty="0" smtClean="0"/>
              <a:t>Follow up</a:t>
            </a:r>
            <a:r>
              <a:rPr lang="en-US" sz="3200" dirty="0" smtClean="0"/>
              <a:t/>
            </a:r>
            <a:br>
              <a:rPr lang="en-US" sz="3200" dirty="0" smtClean="0"/>
            </a:br>
            <a:r>
              <a:rPr lang="en-US" sz="3200" dirty="0" smtClean="0"/>
              <a:t>Performance audit reports are essentially a means to improving public sector performance and accountability. </a:t>
            </a:r>
            <a:br>
              <a:rPr lang="en-US" sz="3200" dirty="0" smtClean="0"/>
            </a:br>
            <a:r>
              <a:rPr lang="en-US" sz="3200" dirty="0" smtClean="0"/>
              <a:t>This can be achieved through implementation of the recommendations contained in the performance audits. </a:t>
            </a:r>
            <a:br>
              <a:rPr lang="en-US" sz="3200" dirty="0" smtClean="0"/>
            </a:br>
            <a:r>
              <a:rPr lang="en-US" sz="3200" dirty="0" smtClean="0"/>
              <a:t>Consistent and systematic follow-up process in the Department may contribute significantly to the effectiveness of performance audit in improving the </a:t>
            </a:r>
            <a:r>
              <a:rPr lang="en-US" sz="3200" dirty="0" err="1" smtClean="0"/>
              <a:t>programme</a:t>
            </a:r>
            <a:r>
              <a:rPr lang="en-US" sz="3200" dirty="0" smtClean="0"/>
              <a:t> management.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algn="just"/>
            <a:r>
              <a:rPr lang="en-IN" sz="3600" dirty="0" smtClean="0"/>
              <a:t>Follow-up refers to the situation where the auditor examines the corrective actions the audited entity, or another responsible party, has taken on the basis of the results of previous performance audits.</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126162"/>
          </a:xfrm>
        </p:spPr>
        <p:txBody>
          <a:bodyPr>
            <a:normAutofit/>
          </a:bodyPr>
          <a:lstStyle/>
          <a:p>
            <a:pPr algn="just"/>
            <a:r>
              <a:rPr lang="en-IN" sz="3200" dirty="0" smtClean="0"/>
              <a:t>A follow-up is not restricted to the implementation of recommendations but focuses on whether the audited entity has adequately addressed the problem and remedied the underlying conditions after sufficient time has been allowed for this process.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algn="just"/>
            <a:r>
              <a:rPr lang="en-US" sz="3600" dirty="0" smtClean="0"/>
              <a:t>When conducting a follow-up of audit reports, the auditor should concentrate on findings and recommendations that are still relevant at the time of the follow up and adopt an unbiased and independent approach.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en-US" b="1" dirty="0" smtClean="0"/>
              <a:t>Objective of the follow-up </a:t>
            </a:r>
            <a:r>
              <a:rPr lang="en-US" b="1" dirty="0" err="1" smtClean="0"/>
              <a:t>programme</a:t>
            </a: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a:xfrm>
            <a:off x="457200" y="1752600"/>
            <a:ext cx="8229600" cy="4373563"/>
          </a:xfrm>
        </p:spPr>
        <p:txBody>
          <a:bodyPr/>
          <a:lstStyle/>
          <a:p>
            <a:r>
              <a:rPr lang="en-IN" dirty="0" smtClean="0"/>
              <a:t>The follow-up of performance audit reports is aimed at the following objectives: </a:t>
            </a:r>
          </a:p>
          <a:p>
            <a:endParaRPr lang="en-IN" dirty="0" smtClean="0"/>
          </a:p>
          <a:p>
            <a:pPr lvl="1"/>
            <a:r>
              <a:rPr lang="en-IN" sz="3200" i="1" dirty="0" smtClean="0"/>
              <a:t>Assisting the legislature</a:t>
            </a:r>
          </a:p>
          <a:p>
            <a:pPr lvl="1"/>
            <a:r>
              <a:rPr lang="en-IN" sz="3200" i="1" dirty="0" smtClean="0"/>
              <a:t>Achieving improvements in performance </a:t>
            </a:r>
          </a:p>
          <a:p>
            <a:pPr lvl="1"/>
            <a:r>
              <a:rPr lang="en-IN" sz="3200" i="1" dirty="0" smtClean="0"/>
              <a:t>Evaluating the Department’s  performance</a:t>
            </a:r>
          </a:p>
          <a:p>
            <a:pPr lvl="1"/>
            <a:r>
              <a:rPr lang="en-IN" sz="3200" i="1" dirty="0" smtClean="0"/>
              <a:t>Providing an input </a:t>
            </a:r>
            <a:endParaRPr lang="en-US" sz="3200"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5973762"/>
          </a:xfrm>
        </p:spPr>
        <p:txBody>
          <a:bodyPr>
            <a:normAutofit/>
          </a:bodyPr>
          <a:lstStyle/>
          <a:p>
            <a:pPr algn="just"/>
            <a:r>
              <a:rPr lang="en-IN" sz="3200" dirty="0" smtClean="0"/>
              <a:t>The performance audits which are selected by the Committees of the Parliament/State Legislatures for detailed examination and oral evidence should be pursued in the context of the decisions of the respective Committees, if any recommendations have been issued.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5897562"/>
          </a:xfrm>
        </p:spPr>
        <p:txBody>
          <a:bodyPr>
            <a:normAutofit/>
          </a:bodyPr>
          <a:lstStyle/>
          <a:p>
            <a:pPr algn="just"/>
            <a:r>
              <a:rPr lang="en-IN" sz="3200" dirty="0" smtClean="0"/>
              <a:t>In cases of the performance audits that are not selected for detailed examination, Accountants General will carry out follow-up procedures to examine the extent of the implementation of the recommendations, particularly those which had been accepted by the entity.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TotalTime>
  <Words>1032</Words>
  <Application>Microsoft Office PowerPoint</Application>
  <PresentationFormat>On-screen Show (4:3)</PresentationFormat>
  <Paragraphs>72</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 </vt:lpstr>
      <vt:lpstr>PowerPoint Presentation</vt:lpstr>
      <vt:lpstr>Follow up Performance audit reports are essentially a means to improving public sector performance and accountability.  This can be achieved through implementation of the recommendations contained in the performance audits.  Consistent and systematic follow-up process in the Department may contribute significantly to the effectiveness of performance audit in improving the programme management.   </vt:lpstr>
      <vt:lpstr>Follow-up refers to the situation where the auditor examines the corrective actions the audited entity, or another responsible party, has taken on the basis of the results of previous performance audits.</vt:lpstr>
      <vt:lpstr>A follow-up is not restricted to the implementation of recommendations but focuses on whether the audited entity has adequately addressed the problem and remedied the underlying conditions after sufficient time has been allowed for this process. </vt:lpstr>
      <vt:lpstr>When conducting a follow-up of audit reports, the auditor should concentrate on findings and recommendations that are still relevant at the time of the follow up and adopt an unbiased and independent approach.  </vt:lpstr>
      <vt:lpstr>Objective of the follow-up programme  </vt:lpstr>
      <vt:lpstr>The performance audits which are selected by the Committees of the Parliament/State Legislatures for detailed examination and oral evidence should be pursued in the context of the decisions of the respective Committees, if any recommendations have been issued. </vt:lpstr>
      <vt:lpstr>In cases of the performance audits that are not selected for detailed examination, Accountants General will carry out follow-up procedures to examine the extent of the implementation of the recommendations, particularly those which had been accepted by the entity. </vt:lpstr>
      <vt:lpstr>As per the extant procedure, applicable in case of the reports on the Union Government, the ministries and departments are to forward the ‘Action Taken Note’ (ATN) against all matters included in the report of the Comptroller and Auditor General to the Parliamentary Committees within the prescribed time. </vt:lpstr>
      <vt:lpstr>The ATN is vetted by Accountants General for correctness of facts and figures, adequacy of the remedial measures and explanations for underperformance before they are submitted to the Committees of the Parliament.</vt:lpstr>
      <vt:lpstr>In vetting the ATNs, the substantive action on the recommendations, rather than the form, is the focal point.   While no uniform model can be suggested for securing the implementation of the recommendations and the procedure outlined above may be one of the models, the ultimate objective should be to ensure prompt and effective implementation of the recommendations.  </vt:lpstr>
      <vt:lpstr>Effectiveness assessment  </vt:lpstr>
      <vt:lpstr>the reasons for significant variation between the expected value addition and the actual.   The variations may be attributed to under assessment or over assessment, deficient entity response and deficient quality of performance audit.  The evaluation will include the remedial measures also.</vt:lpstr>
      <vt:lpstr>The follow up or evaluation of Performance audits can be performed by: </vt:lpstr>
      <vt:lpstr>Continuous Improvement  </vt:lpstr>
      <vt:lpstr>Peer Review   </vt:lpstr>
      <vt:lpstr>Dissemination of Lessons Learnt   </vt:lpstr>
      <vt:lpstr>Inventory of recommendations  </vt:lpstr>
      <vt:lpstr>Database should also contain other relevant information viz. the year of audit report, status of acceptance viz. accepted, partially accepted, not accepted and not replied, nominal implementation reported by the entity and the time of such reporting, risk associated with non-implementation or poor implementation, besides follow-up reviews. </vt:lpstr>
      <vt:lpstr> This inventory should be maintained as a permanent database, which may assist in performance audit planning in future.    Where the committee of legislature has examined a performance audit report, the inventory may contain the final recommendations made by the committee.  </vt:lpstr>
      <vt:lpstr>Annual follow-up programme </vt:lpstr>
      <vt:lpstr>Follow up results may be reported individually, or as a consolidated report. Consolidated follow-up reports may include an analysis of different audits, possibly including common trends and themes across a number of reporting areas.   Follow-up can contribute to a better understanding of the value added through performance auditing in a given time period or subject matter area.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17</cp:revision>
  <dcterms:created xsi:type="dcterms:W3CDTF">2006-08-16T00:00:00Z</dcterms:created>
  <dcterms:modified xsi:type="dcterms:W3CDTF">2015-06-25T10:03:59Z</dcterms:modified>
</cp:coreProperties>
</file>