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81" r:id="rId3"/>
    <p:sldId id="257" r:id="rId4"/>
    <p:sldId id="258" r:id="rId5"/>
    <p:sldId id="259" r:id="rId6"/>
    <p:sldId id="260" r:id="rId7"/>
    <p:sldId id="261" r:id="rId8"/>
    <p:sldId id="263" r:id="rId9"/>
    <p:sldId id="262"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8235D2-4D5A-4758-824E-67C520A1533E}" type="datetimeFigureOut">
              <a:rPr lang="en-US" smtClean="0"/>
              <a:t>6/25/2015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416185-AAF9-46D8-835B-6A0ED1B7F95C}" type="slidenum">
              <a:rPr lang="en-US" smtClean="0"/>
              <a:t>‹#›</a:t>
            </a:fld>
            <a:endParaRPr lang="en-US"/>
          </a:p>
        </p:txBody>
      </p:sp>
    </p:spTree>
    <p:extLst>
      <p:ext uri="{BB962C8B-B14F-4D97-AF65-F5344CB8AC3E}">
        <p14:creationId xmlns:p14="http://schemas.microsoft.com/office/powerpoint/2010/main" val="2696044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n-US" altLang="en-US"/>
              <a:t>RTI, Mumbai</a:t>
            </a:r>
          </a:p>
        </p:txBody>
      </p:sp>
      <p:sp>
        <p:nvSpPr>
          <p:cNvPr id="6" name="Rectangle 7"/>
          <p:cNvSpPr>
            <a:spLocks noGrp="1" noChangeArrowheads="1"/>
          </p:cNvSpPr>
          <p:nvPr>
            <p:ph type="sldNum" sz="quarter" idx="5"/>
          </p:nvPr>
        </p:nvSpPr>
        <p:spPr>
          <a:ln/>
        </p:spPr>
        <p:txBody>
          <a:bodyPr/>
          <a:lstStyle/>
          <a:p>
            <a:fld id="{FC5B8077-19A2-4D34-AA42-6D926BC0E006}" type="slidenum">
              <a:rPr lang="en-US" altLang="en-US"/>
              <a:pPr/>
              <a:t>2</a:t>
            </a:fld>
            <a:endParaRPr lang="en-US" altLang="en-US"/>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6F2CCA2-3C2B-4E72-89F5-2103AD03E10E}" type="datetime1">
              <a:rPr lang="en-US" smtClean="0"/>
              <a:t>6/25/2015</a:t>
            </a:fld>
            <a:endParaRPr lang="en-US"/>
          </a:p>
        </p:txBody>
      </p:sp>
      <p:sp>
        <p:nvSpPr>
          <p:cNvPr id="20" name="Footer Placeholder 19"/>
          <p:cNvSpPr>
            <a:spLocks noGrp="1"/>
          </p:cNvSpPr>
          <p:nvPr>
            <p:ph type="ftr" sz="quarter" idx="11"/>
          </p:nvPr>
        </p:nvSpPr>
        <p:spPr/>
        <p:txBody>
          <a:bodyPr/>
          <a:lstStyle>
            <a:extLst/>
          </a:lstStyle>
          <a:p>
            <a:r>
              <a:rPr lang="en-US" smtClean="0"/>
              <a:t>Stm on Performance Audit     RTI, Jaipur</a:t>
            </a:r>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3CEEEB1-E4CB-4C24-9462-67C5486FFF1F}"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D86FDC0-1E8E-485E-B522-0990583EC50D}"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AD4570-000A-4396-8DAF-9E3348508867}"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ABF3B85-C6B8-4CEE-B3D1-3649BAA4E43A}"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F5BCEC-053C-4C9B-8BAE-E1DAB5D1AA5C}"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0DD1877-0182-479E-8652-B515DD619C61}" type="datetime1">
              <a:rPr lang="en-US" smtClean="0"/>
              <a:t>6/25/2015</a:t>
            </a:fld>
            <a:endParaRPr lang="en-US"/>
          </a:p>
        </p:txBody>
      </p:sp>
      <p:sp>
        <p:nvSpPr>
          <p:cNvPr id="8" name="Footer Placeholder 7"/>
          <p:cNvSpPr>
            <a:spLocks noGrp="1"/>
          </p:cNvSpPr>
          <p:nvPr>
            <p:ph type="ftr" sz="quarter" idx="11"/>
          </p:nvPr>
        </p:nvSpPr>
        <p:spPr/>
        <p:txBody>
          <a:bodyPr/>
          <a:lstStyle>
            <a:extLst/>
          </a:lstStyle>
          <a:p>
            <a:r>
              <a:rPr lang="en-US" smtClean="0"/>
              <a:t>Stm on Performance Audit     RTI, Jaipur</a:t>
            </a:r>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E61528A-20F8-4D9F-9953-6D6B96102A0C}" type="datetime1">
              <a:rPr lang="en-US" smtClean="0"/>
              <a:t>6/25/2015</a:t>
            </a:fld>
            <a:endParaRPr lang="en-US"/>
          </a:p>
        </p:txBody>
      </p:sp>
      <p:sp>
        <p:nvSpPr>
          <p:cNvPr id="4" name="Footer Placeholder 3"/>
          <p:cNvSpPr>
            <a:spLocks noGrp="1"/>
          </p:cNvSpPr>
          <p:nvPr>
            <p:ph type="ftr" sz="quarter" idx="11"/>
          </p:nvPr>
        </p:nvSpPr>
        <p:spPr/>
        <p:txBody>
          <a:bodyPr/>
          <a:lstStyle>
            <a:extLst/>
          </a:lstStyle>
          <a:p>
            <a:r>
              <a:rPr lang="en-US" smtClean="0"/>
              <a:t>Stm on Performance Audit     RTI, Jaipur</a:t>
            </a:r>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9C59D413-CCDB-4B50-B124-AFDF1EA2A611}" type="datetime1">
              <a:rPr lang="en-US" smtClean="0"/>
              <a:t>6/25/2015</a:t>
            </a:fld>
            <a:endParaRPr lang="en-US"/>
          </a:p>
        </p:txBody>
      </p:sp>
      <p:sp>
        <p:nvSpPr>
          <p:cNvPr id="3" name="Footer Placeholder 2"/>
          <p:cNvSpPr>
            <a:spLocks noGrp="1"/>
          </p:cNvSpPr>
          <p:nvPr>
            <p:ph type="ftr" sz="quarter" idx="11"/>
          </p:nvPr>
        </p:nvSpPr>
        <p:spPr/>
        <p:txBody>
          <a:bodyPr/>
          <a:lstStyle>
            <a:extLst/>
          </a:lstStyle>
          <a:p>
            <a:r>
              <a:rPr lang="en-US" smtClean="0"/>
              <a:t>Stm on Performance Audit     RTI, Jaipur</a:t>
            </a:r>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3EB60D0-0D24-4A38-BA6E-D5DD587A0516}"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3441A897-DBFF-4E34-9351-EA6140017C86}"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4FEDC28-2312-4D4E-B53F-17D123DE006E}" type="datetime1">
              <a:rPr lang="en-US" smtClean="0"/>
              <a:t>6/25/2015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Stm on Performance Audit     RTI, Jaipur</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1981199"/>
          </a:xfrm>
        </p:spPr>
        <p:txBody>
          <a:bodyPr>
            <a:normAutofit fontScale="90000"/>
          </a:bodyPr>
          <a:lstStyle/>
          <a:p>
            <a:r>
              <a:rPr lang="en-US" sz="8000" dirty="0"/>
              <a:t>Performance Audit</a:t>
            </a:r>
          </a:p>
        </p:txBody>
      </p:sp>
      <p:sp>
        <p:nvSpPr>
          <p:cNvPr id="3" name="Subtitle 2"/>
          <p:cNvSpPr>
            <a:spLocks noGrp="1"/>
          </p:cNvSpPr>
          <p:nvPr>
            <p:ph type="subTitle" idx="1"/>
          </p:nvPr>
        </p:nvSpPr>
        <p:spPr>
          <a:xfrm>
            <a:off x="762000" y="3079845"/>
            <a:ext cx="8305800" cy="3810000"/>
          </a:xfrm>
        </p:spPr>
        <p:txBody>
          <a:bodyPr>
            <a:noAutofit/>
          </a:bodyPr>
          <a:lstStyle/>
          <a:p>
            <a:r>
              <a:rPr lang="en-IN" sz="5400" dirty="0" smtClean="0">
                <a:solidFill>
                  <a:schemeClr val="tx1"/>
                </a:solidFill>
              </a:rPr>
              <a:t>The </a:t>
            </a:r>
            <a:r>
              <a:rPr lang="en-IN" sz="5400" dirty="0" smtClean="0">
                <a:solidFill>
                  <a:schemeClr val="tx1"/>
                </a:solidFill>
              </a:rPr>
              <a:t>Reporting Process</a:t>
            </a:r>
            <a:endParaRPr lang="en-US" sz="5400" dirty="0">
              <a:solidFill>
                <a:schemeClr val="tx1"/>
              </a:solidFill>
            </a:endParaRPr>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Exit conference </a:t>
            </a:r>
            <a:r>
              <a:rPr lang="en-US" dirty="0" smtClean="0"/>
              <a:t/>
            </a:r>
            <a:br>
              <a:rPr lang="en-US" dirty="0" smtClean="0"/>
            </a:br>
            <a:endParaRPr lang="en-US" dirty="0"/>
          </a:p>
        </p:txBody>
      </p:sp>
      <p:sp>
        <p:nvSpPr>
          <p:cNvPr id="3" name="Content Placeholder 2"/>
          <p:cNvSpPr>
            <a:spLocks noGrp="1"/>
          </p:cNvSpPr>
          <p:nvPr>
            <p:ph idx="1"/>
          </p:nvPr>
        </p:nvSpPr>
        <p:spPr>
          <a:xfrm>
            <a:off x="0" y="1143000"/>
            <a:ext cx="8839200" cy="5715000"/>
          </a:xfrm>
        </p:spPr>
        <p:txBody>
          <a:bodyPr>
            <a:normAutofit fontScale="92500"/>
          </a:bodyPr>
          <a:lstStyle/>
          <a:p>
            <a:pPr algn="just"/>
            <a:r>
              <a:rPr lang="en-IN" dirty="0" smtClean="0"/>
              <a:t>The performance audit should be concluded with an exit conference with the Chief executive of the audited entity e.g. Secretary/ Pr. Secretary to the Government concerned as the case may be. Wherever, more than one department/agency is involved, representation from such agencies/departments should be insisted upon. </a:t>
            </a:r>
          </a:p>
          <a:p>
            <a:pPr algn="just"/>
            <a:r>
              <a:rPr lang="en-IN" dirty="0" smtClean="0"/>
              <a:t>The draft Audit report including the responses of the audited entity must be issued before the holding of the exit conference. In case, the exit conference could not be held even after pursuance, this fact should be recorded in the report.</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Observations of the headquarters on draft report </a:t>
            </a:r>
            <a:endParaRPr lang="en-US" dirty="0"/>
          </a:p>
        </p:txBody>
      </p:sp>
      <p:sp>
        <p:nvSpPr>
          <p:cNvPr id="3" name="Content Placeholder 2"/>
          <p:cNvSpPr>
            <a:spLocks noGrp="1"/>
          </p:cNvSpPr>
          <p:nvPr>
            <p:ph idx="1"/>
          </p:nvPr>
        </p:nvSpPr>
        <p:spPr>
          <a:xfrm>
            <a:off x="0" y="1600200"/>
            <a:ext cx="8686800" cy="5257800"/>
          </a:xfrm>
        </p:spPr>
        <p:txBody>
          <a:bodyPr>
            <a:normAutofit/>
          </a:bodyPr>
          <a:lstStyle/>
          <a:p>
            <a:pPr algn="just"/>
            <a:r>
              <a:rPr lang="en-IN" dirty="0" smtClean="0"/>
              <a:t>The supervision and review by the headquarters of the audit report prepared by field audit offices with particular reference to the audit findings and conclusions, recommendations, evidence, drafting, etc is a measure of quality control. </a:t>
            </a:r>
            <a:r>
              <a:rPr lang="en-US" dirty="0" smtClean="0"/>
              <a:t>The modifications brought out in the report due to this process should be documented by highlighting the reasons thereof.  </a:t>
            </a:r>
          </a:p>
          <a:p>
            <a:pPr algn="just"/>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Draft Final report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pPr algn="just"/>
            <a:r>
              <a:rPr lang="en-IN" dirty="0" smtClean="0"/>
              <a:t>After incorporating the replies of audited entity and modifications suggested by headquarters, the draft final report should be prepared. </a:t>
            </a:r>
          </a:p>
          <a:p>
            <a:pPr algn="just"/>
            <a:r>
              <a:rPr lang="en-IN" dirty="0" smtClean="0"/>
              <a:t>The audited entity should be again given the opportunity to comment on the audit findings, conclusions and recommendations. </a:t>
            </a:r>
          </a:p>
          <a:p>
            <a:pPr algn="just"/>
            <a:r>
              <a:rPr lang="en-US" dirty="0" smtClean="0"/>
              <a:t>The response of the audited entity to the conclusions and the recommendations received on the draft final report should be included in the final report. </a:t>
            </a:r>
          </a:p>
          <a:p>
            <a:pPr algn="just"/>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Final report </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lgn="just"/>
            <a:r>
              <a:rPr lang="en-US" dirty="0" smtClean="0"/>
              <a:t>Accountant General may send the bond copy of the report with appropriate annotations for the approval of the report by Comptroller and Auditor General, after which the report stands cleared for printing of the prescribed number of copies, signature copies for signature of the Comptroller and Auditor General in ink and others with his facsimile signature. </a:t>
            </a:r>
          </a:p>
          <a:p>
            <a:pPr algn="just"/>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6202362"/>
          </a:xfrm>
        </p:spPr>
        <p:txBody>
          <a:bodyPr>
            <a:normAutofit/>
          </a:bodyPr>
          <a:lstStyle/>
          <a:p>
            <a:pPr algn="l"/>
            <a:r>
              <a:rPr lang="en-IN" sz="3600" dirty="0" smtClean="0"/>
              <a:t>The printed signature copies of the report are to be forwarded to the headquarters for signature of Comptroller and Auditor General.</a:t>
            </a:r>
            <a:br>
              <a:rPr lang="en-IN" sz="3600" dirty="0" smtClean="0"/>
            </a:br>
            <a:r>
              <a:rPr lang="en-IN" sz="3600" dirty="0" smtClean="0"/>
              <a:t> The signed copies of the report should be forwarded to the government for placing it on the table of the Parliament/state legislatures. </a:t>
            </a: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IN" b="1" dirty="0" smtClean="0"/>
              <a:t>Characteristics of a good report </a:t>
            </a:r>
            <a:endParaRPr lang="en-US" dirty="0"/>
          </a:p>
        </p:txBody>
      </p:sp>
      <p:pic>
        <p:nvPicPr>
          <p:cNvPr id="4" name="Content Placeholder 3"/>
          <p:cNvPicPr>
            <a:picLocks noGrp="1"/>
          </p:cNvPicPr>
          <p:nvPr>
            <p:ph idx="1"/>
          </p:nvPr>
        </p:nvPicPr>
        <p:blipFill>
          <a:blip r:embed="rId2"/>
          <a:stretch>
            <a:fillRect/>
          </a:stretch>
        </p:blipFill>
        <p:spPr bwMode="auto">
          <a:xfrm>
            <a:off x="3682873" y="2183892"/>
            <a:ext cx="3003804" cy="3328416"/>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126162"/>
          </a:xfrm>
        </p:spPr>
        <p:txBody>
          <a:bodyPr>
            <a:normAutofit/>
          </a:bodyPr>
          <a:lstStyle/>
          <a:p>
            <a:pPr lvl="0" algn="l"/>
            <a:r>
              <a:rPr lang="en-US" sz="3200" dirty="0" smtClean="0"/>
              <a:t>The audit report should be </a:t>
            </a:r>
            <a:r>
              <a:rPr lang="en-US" sz="3600" dirty="0" smtClean="0"/>
              <a:t>complete </a:t>
            </a:r>
            <a:r>
              <a:rPr lang="en-US" sz="3200" dirty="0" smtClean="0"/>
              <a:t>i.e. all pertinent information required to satisfy the audit objective, including the information relating to the scope, criteria, evidence, conclusions and recommendations should be available in the report;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a:bodyPr>
          <a:lstStyle/>
          <a:p>
            <a:pPr lvl="0" algn="just"/>
            <a:r>
              <a:rPr lang="en-US" sz="3200" dirty="0" smtClean="0"/>
              <a:t>The </a:t>
            </a:r>
            <a:r>
              <a:rPr lang="en-US" sz="3600" dirty="0" smtClean="0"/>
              <a:t>objectivity</a:t>
            </a:r>
            <a:r>
              <a:rPr lang="en-US" sz="3200" dirty="0" smtClean="0"/>
              <a:t> of audit report is ensured through fair conclusions and balanced content and tone. A report is balanced if it does not focus on criticism alone but contains fair assessment or evaluation, which would mean that good performance should also be reported;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5973762"/>
          </a:xfrm>
        </p:spPr>
        <p:txBody>
          <a:bodyPr>
            <a:normAutofit/>
          </a:bodyPr>
          <a:lstStyle/>
          <a:p>
            <a:pPr algn="just"/>
            <a:r>
              <a:rPr lang="en-US" sz="3200" dirty="0" smtClean="0"/>
              <a:t>The audit report is </a:t>
            </a:r>
            <a:r>
              <a:rPr lang="en-US" sz="3600" dirty="0" smtClean="0"/>
              <a:t>convincing </a:t>
            </a:r>
            <a:r>
              <a:rPr lang="en-US" sz="3200" dirty="0" smtClean="0"/>
              <a:t>if the results of audit are presented persuasively and the conclusions and recommendations follow logically from the facts presented; </a:t>
            </a:r>
            <a:br>
              <a:rPr lang="en-US" sz="3200" dirty="0" smtClean="0"/>
            </a:br>
            <a:r>
              <a:rPr lang="en-US" sz="3200" dirty="0" smtClean="0"/>
              <a:t>The report should be easy to read and understand; it should be concise, no longer than necessary to convey the audit opinion and conclusions;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5745162"/>
          </a:xfrm>
        </p:spPr>
        <p:txBody>
          <a:bodyPr>
            <a:normAutofit/>
          </a:bodyPr>
          <a:lstStyle/>
          <a:p>
            <a:pPr algn="just"/>
            <a:r>
              <a:rPr lang="en-IN" sz="4000" dirty="0" smtClean="0"/>
              <a:t>Consistency</a:t>
            </a:r>
            <a:r>
              <a:rPr lang="en-IN" sz="3600" dirty="0" smtClean="0"/>
              <a:t> of the report is secured by ensuring that it does not contain contradictory findings or conclusions in similar contexts or the conclusions on the same segment in different sections or parts of the report are not incompatible; </a:t>
            </a: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idx="1"/>
          </p:nvPr>
        </p:nvSpPr>
        <p:spPr>
          <a:xfrm>
            <a:off x="455613" y="1143000"/>
            <a:ext cx="8226425" cy="4953000"/>
          </a:xfrm>
        </p:spPr>
        <p:txBody>
          <a:bodyPr/>
          <a:lstStyle/>
          <a:p>
            <a:pPr algn="just">
              <a:buClr>
                <a:schemeClr val="tx1"/>
              </a:buClr>
              <a:buFont typeface="Wingdings" pitchFamily="2" charset="2"/>
              <a:buChar char="q"/>
            </a:pPr>
            <a:r>
              <a:rPr lang="en-US" altLang="en-US" sz="2800" dirty="0"/>
              <a:t>Session Objective</a:t>
            </a:r>
          </a:p>
          <a:p>
            <a:pPr lvl="1" algn="just"/>
            <a:r>
              <a:rPr lang="en-US" altLang="en-US" sz="2400" dirty="0"/>
              <a:t>To give the </a:t>
            </a:r>
            <a:r>
              <a:rPr lang="en-US" altLang="en-US" sz="2400" dirty="0" smtClean="0"/>
              <a:t>participants</a:t>
            </a:r>
            <a:r>
              <a:rPr lang="en-US" altLang="en-US" dirty="0" smtClean="0"/>
              <a:t> </a:t>
            </a:r>
            <a:r>
              <a:rPr lang="en-US" altLang="en-US" dirty="0"/>
              <a:t>an insight into the process of </a:t>
            </a:r>
            <a:r>
              <a:rPr lang="en-US" altLang="en-US" dirty="0" smtClean="0"/>
              <a:t>reporting and</a:t>
            </a:r>
            <a:r>
              <a:rPr lang="en-US" altLang="en-US" dirty="0"/>
              <a:t> </a:t>
            </a:r>
            <a:r>
              <a:rPr lang="en-US" altLang="en-US" dirty="0" smtClean="0"/>
              <a:t>structure </a:t>
            </a:r>
            <a:r>
              <a:rPr lang="en-US" altLang="en-US" dirty="0"/>
              <a:t>of </a:t>
            </a:r>
            <a:r>
              <a:rPr lang="en-US" altLang="en-US" dirty="0" smtClean="0"/>
              <a:t>a good </a:t>
            </a:r>
            <a:r>
              <a:rPr lang="en-US" altLang="en-US" dirty="0"/>
              <a:t>performance audit </a:t>
            </a:r>
            <a:r>
              <a:rPr lang="en-US" altLang="en-US" dirty="0" smtClean="0"/>
              <a:t>report.</a:t>
            </a:r>
            <a:endParaRPr lang="en-US" altLang="en-US" dirty="0"/>
          </a:p>
          <a:p>
            <a:pPr algn="just">
              <a:buClr>
                <a:schemeClr val="tx1"/>
              </a:buClr>
              <a:buFont typeface="Wingdings" pitchFamily="2" charset="2"/>
              <a:buChar char="q"/>
            </a:pPr>
            <a:r>
              <a:rPr lang="en-US" altLang="en-US" sz="2800" dirty="0"/>
              <a:t>Learning Objective</a:t>
            </a:r>
          </a:p>
          <a:p>
            <a:pPr lvl="1" algn="just"/>
            <a:r>
              <a:rPr lang="en-US" altLang="en-US" sz="2400" dirty="0"/>
              <a:t>By the end of the session, the participants </a:t>
            </a:r>
            <a:r>
              <a:rPr lang="en-US" altLang="en-US" sz="2400" dirty="0" smtClean="0"/>
              <a:t>would </a:t>
            </a:r>
            <a:r>
              <a:rPr lang="en-US" altLang="en-US" sz="2400" dirty="0"/>
              <a:t>be able to appreciate the significance of reporting in the context of the performance audit </a:t>
            </a:r>
            <a:r>
              <a:rPr lang="en-US" altLang="en-US" sz="2400" dirty="0" smtClean="0"/>
              <a:t>process.</a:t>
            </a:r>
            <a:endParaRPr lang="en-US" altLang="en-US" sz="2400" dirty="0"/>
          </a:p>
        </p:txBody>
      </p:sp>
      <p:sp>
        <p:nvSpPr>
          <p:cNvPr id="2" name="Footer Placeholder 1"/>
          <p:cNvSpPr>
            <a:spLocks noGrp="1"/>
          </p:cNvSpPr>
          <p:nvPr>
            <p:ph type="ftr" sz="quarter" idx="11"/>
          </p:nvPr>
        </p:nvSpPr>
        <p:spPr/>
        <p:txBody>
          <a:bodyPr/>
          <a:lstStyle/>
          <a:p>
            <a:r>
              <a:rPr lang="en-US" smtClean="0"/>
              <a:t>Stm on Performance Audit     RTI, Jaipur</a:t>
            </a:r>
            <a:endParaRPr lang="en-US"/>
          </a:p>
        </p:txBody>
      </p:sp>
    </p:spTree>
    <p:extLst>
      <p:ext uri="{BB962C8B-B14F-4D97-AF65-F5344CB8AC3E}">
        <p14:creationId xmlns:p14="http://schemas.microsoft.com/office/powerpoint/2010/main" val="18275520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049962"/>
          </a:xfrm>
        </p:spPr>
        <p:txBody>
          <a:bodyPr>
            <a:normAutofit/>
          </a:bodyPr>
          <a:lstStyle/>
          <a:p>
            <a:pPr lvl="0" algn="l"/>
            <a:r>
              <a:rPr lang="en-US" sz="3600" dirty="0" smtClean="0"/>
              <a:t>The report is </a:t>
            </a:r>
            <a:r>
              <a:rPr lang="en-US" sz="4000" dirty="0" smtClean="0"/>
              <a:t>constructive</a:t>
            </a:r>
            <a:r>
              <a:rPr lang="en-US" sz="3600" dirty="0" smtClean="0"/>
              <a:t> if it manifests a remedial approach rather than a critical approach and includes appropriate recommendations;  </a:t>
            </a:r>
            <a:br>
              <a:rPr lang="en-US" sz="3600" dirty="0" smtClean="0"/>
            </a:br>
            <a:r>
              <a:rPr lang="en-IN" sz="3600" dirty="0" smtClean="0"/>
              <a:t>The report adds value to the entity, if it is </a:t>
            </a:r>
            <a:r>
              <a:rPr lang="en-IN" sz="4000" dirty="0" smtClean="0"/>
              <a:t>timely.</a:t>
            </a:r>
            <a:endParaRPr lang="en-US" sz="40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Structure of the report </a:t>
            </a:r>
            <a:r>
              <a:rPr lang="en-US" dirty="0" smtClean="0"/>
              <a:t/>
            </a:r>
            <a:br>
              <a:rPr lang="en-US" dirty="0" smtClean="0"/>
            </a:br>
            <a:endParaRPr lang="en-US" dirty="0"/>
          </a:p>
        </p:txBody>
      </p:sp>
      <p:sp>
        <p:nvSpPr>
          <p:cNvPr id="3" name="Content Placeholder 2"/>
          <p:cNvSpPr>
            <a:spLocks noGrp="1"/>
          </p:cNvSpPr>
          <p:nvPr>
            <p:ph idx="1"/>
          </p:nvPr>
        </p:nvSpPr>
        <p:spPr>
          <a:xfrm>
            <a:off x="457200" y="1066800"/>
            <a:ext cx="8229600" cy="5791200"/>
          </a:xfrm>
        </p:spPr>
        <p:txBody>
          <a:bodyPr>
            <a:normAutofit fontScale="92500" lnSpcReduction="10000"/>
          </a:bodyPr>
          <a:lstStyle/>
          <a:p>
            <a:r>
              <a:rPr lang="en-US" dirty="0" smtClean="0"/>
              <a:t>The performance audit report should preferably be presented as per the following structure: </a:t>
            </a:r>
          </a:p>
          <a:p>
            <a:pPr lvl="2"/>
            <a:r>
              <a:rPr lang="en-IN" sz="2600" dirty="0" smtClean="0"/>
              <a:t>Title</a:t>
            </a:r>
          </a:p>
          <a:p>
            <a:pPr lvl="2"/>
            <a:r>
              <a:rPr lang="en-IN" sz="2600" dirty="0" smtClean="0"/>
              <a:t>Executive summary</a:t>
            </a:r>
          </a:p>
          <a:p>
            <a:pPr lvl="2"/>
            <a:r>
              <a:rPr lang="en-IN" sz="2600" dirty="0" smtClean="0"/>
              <a:t>Introduction </a:t>
            </a:r>
          </a:p>
          <a:p>
            <a:pPr lvl="2"/>
            <a:r>
              <a:rPr lang="en-IN" sz="2600" dirty="0" smtClean="0"/>
              <a:t>Audit objectives </a:t>
            </a:r>
          </a:p>
          <a:p>
            <a:pPr lvl="2"/>
            <a:r>
              <a:rPr lang="en-IN" sz="2600" dirty="0" smtClean="0"/>
              <a:t>Scope of audit</a:t>
            </a:r>
          </a:p>
          <a:p>
            <a:pPr lvl="2"/>
            <a:r>
              <a:rPr lang="en-IN" sz="2600" dirty="0" smtClean="0"/>
              <a:t>Audit methodology</a:t>
            </a:r>
          </a:p>
          <a:p>
            <a:pPr lvl="2"/>
            <a:r>
              <a:rPr lang="en-IN" sz="2600" dirty="0" smtClean="0"/>
              <a:t>Audit criteria</a:t>
            </a:r>
          </a:p>
          <a:p>
            <a:pPr lvl="2"/>
            <a:r>
              <a:rPr lang="en-IN" sz="2600" dirty="0" smtClean="0"/>
              <a:t>Audit findings and conclusions </a:t>
            </a:r>
          </a:p>
          <a:p>
            <a:pPr lvl="2"/>
            <a:r>
              <a:rPr lang="en-IN" sz="2600" dirty="0" smtClean="0"/>
              <a:t>Recommendations</a:t>
            </a:r>
          </a:p>
          <a:p>
            <a:pPr lvl="2"/>
            <a:r>
              <a:rPr lang="en-IN" sz="2600" dirty="0" smtClean="0"/>
              <a:t>Acknowledgement</a:t>
            </a:r>
          </a:p>
          <a:p>
            <a:pPr lvl="2"/>
            <a:r>
              <a:rPr lang="en-IN" sz="2600" dirty="0" smtClean="0"/>
              <a:t>Glossary of terms</a:t>
            </a:r>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6200"/>
          </a:xfrm>
        </p:spPr>
        <p:txBody>
          <a:bodyPr>
            <a:normAutofit fontScale="90000"/>
          </a:bodyPr>
          <a:lstStyle/>
          <a:p>
            <a:r>
              <a:rPr lang="en-US" b="1" dirty="0" smtClean="0"/>
              <a:t>Audit implementation cycle </a:t>
            </a:r>
            <a:r>
              <a:rPr lang="en-US" dirty="0" smtClean="0"/>
              <a:t/>
            </a:r>
            <a:br>
              <a:rPr lang="en-US" dirty="0" smtClean="0"/>
            </a:br>
            <a:endParaRPr lang="en-US" dirty="0"/>
          </a:p>
        </p:txBody>
      </p:sp>
      <p:sp>
        <p:nvSpPr>
          <p:cNvPr id="3" name="Content Placeholder 2"/>
          <p:cNvSpPr>
            <a:spLocks noGrp="1"/>
          </p:cNvSpPr>
          <p:nvPr>
            <p:ph idx="1"/>
          </p:nvPr>
        </p:nvSpPr>
        <p:spPr>
          <a:xfrm>
            <a:off x="457200" y="533400"/>
            <a:ext cx="8229600" cy="5592763"/>
          </a:xfrm>
        </p:spPr>
        <p:txBody>
          <a:bodyPr/>
          <a:lstStyle/>
          <a:p>
            <a:pPr algn="just"/>
            <a:r>
              <a:rPr lang="en-US" dirty="0" smtClean="0"/>
              <a:t>The following diagram depicts the Audit implementation cycle of a performance audit:  </a:t>
            </a:r>
          </a:p>
          <a:p>
            <a:pPr>
              <a:buNone/>
            </a:pPr>
            <a:endParaRPr lang="en-US" dirty="0" smtClean="0"/>
          </a:p>
          <a:p>
            <a:endParaRPr lang="en-US" dirty="0"/>
          </a:p>
        </p:txBody>
      </p:sp>
      <p:sp>
        <p:nvSpPr>
          <p:cNvPr id="5" name="Footer Placeholder 4"/>
          <p:cNvSpPr>
            <a:spLocks noGrp="1"/>
          </p:cNvSpPr>
          <p:nvPr>
            <p:ph type="ftr" sz="quarter" idx="11"/>
          </p:nvPr>
        </p:nvSpPr>
        <p:spPr/>
        <p:txBody>
          <a:bodyPr/>
          <a:lstStyle/>
          <a:p>
            <a:r>
              <a:rPr lang="en-US" smtClean="0"/>
              <a:t>Stm on Performance Audit     RTI, Jaipur</a:t>
            </a:r>
            <a:endParaRPr lang="en-US"/>
          </a:p>
        </p:txBody>
      </p:sp>
      <p:pic>
        <p:nvPicPr>
          <p:cNvPr id="4" name="Picture 3"/>
          <p:cNvPicPr/>
          <p:nvPr/>
        </p:nvPicPr>
        <p:blipFill>
          <a:blip r:embed="rId2"/>
          <a:srcRect/>
          <a:stretch>
            <a:fillRect/>
          </a:stretch>
        </p:blipFill>
        <p:spPr bwMode="auto">
          <a:xfrm>
            <a:off x="0" y="1600200"/>
            <a:ext cx="9144000" cy="52578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Timelines of Performance Audit </a:t>
            </a:r>
            <a:r>
              <a:rPr lang="en-US" dirty="0" smtClean="0"/>
              <a:t/>
            </a:r>
            <a:br>
              <a:rPr lang="en-US" dirty="0" smtClean="0"/>
            </a:br>
            <a:endParaRPr lang="en-US" dirty="0"/>
          </a:p>
        </p:txBody>
      </p:sp>
      <p:sp>
        <p:nvSpPr>
          <p:cNvPr id="3" name="Content Placeholder 2"/>
          <p:cNvSpPr>
            <a:spLocks noGrp="1"/>
          </p:cNvSpPr>
          <p:nvPr>
            <p:ph idx="1"/>
          </p:nvPr>
        </p:nvSpPr>
        <p:spPr>
          <a:xfrm>
            <a:off x="457200" y="1219200"/>
            <a:ext cx="8229600" cy="4906963"/>
          </a:xfrm>
        </p:spPr>
        <p:txBody>
          <a:bodyPr>
            <a:normAutofit lnSpcReduction="10000"/>
          </a:bodyPr>
          <a:lstStyle/>
          <a:p>
            <a:pPr algn="just"/>
            <a:r>
              <a:rPr lang="en-IN" dirty="0" smtClean="0"/>
              <a:t>In order to ensure the timely completion of the performance audits and also that the topics may not lose their importance, all the performance Audits should ideally be completed within a period of ten months. </a:t>
            </a:r>
          </a:p>
          <a:p>
            <a:pPr algn="just"/>
            <a:endParaRPr lang="en-IN" dirty="0"/>
          </a:p>
          <a:p>
            <a:pPr algn="just"/>
            <a:r>
              <a:rPr lang="en-IN" dirty="0" smtClean="0"/>
              <a:t> The audit implementation cycle </a:t>
            </a:r>
            <a:r>
              <a:rPr lang="en-IN" dirty="0" err="1" smtClean="0"/>
              <a:t>i.e</a:t>
            </a:r>
            <a:r>
              <a:rPr lang="en-IN" dirty="0" smtClean="0"/>
              <a:t> from the date of entry conference to the finalisation of the audit report by the headquarters should be completed preferably within this period.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6049962"/>
          </a:xfrm>
        </p:spPr>
        <p:txBody>
          <a:bodyPr>
            <a:normAutofit/>
          </a:bodyPr>
          <a:lstStyle/>
          <a:p>
            <a:r>
              <a:rPr lang="en-US" sz="6600" b="1" i="1" dirty="0" smtClean="0"/>
              <a:t>THANKS</a:t>
            </a:r>
            <a:endParaRPr lang="en-US" sz="6600" b="1" i="1"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6126162"/>
          </a:xfrm>
        </p:spPr>
        <p:txBody>
          <a:bodyPr>
            <a:noAutofit/>
          </a:bodyPr>
          <a:lstStyle/>
          <a:p>
            <a:pPr algn="l"/>
            <a:r>
              <a:rPr lang="en-IN" sz="3200" dirty="0" smtClean="0"/>
              <a:t>Every performance audit is to culminate in a report containing the audit findings and recommendations. </a:t>
            </a:r>
            <a:r>
              <a:rPr lang="en-US" sz="3200" dirty="0" smtClean="0"/>
              <a:t>‘On the completion of each audit assignment, the Auditor should prepare a written report setting out the audit observations and conclusions in an appropriate form.</a:t>
            </a:r>
            <a:br>
              <a:rPr lang="en-US" sz="3200" dirty="0" smtClean="0"/>
            </a:br>
            <a:r>
              <a:rPr lang="en-US" sz="3200" dirty="0"/>
              <a:t/>
            </a:r>
            <a:br>
              <a:rPr lang="en-US" sz="3200" dirty="0"/>
            </a:br>
            <a:r>
              <a:rPr lang="en-US" sz="3200" dirty="0" smtClean="0"/>
              <a:t>Its content should be easy to understand, free from ambiguity and supported by sufficient, competent and relevant audit evidence and be independent, objective, fair, complete, accurate, constructive and concise’.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915400" cy="2011362"/>
          </a:xfrm>
        </p:spPr>
        <p:txBody>
          <a:bodyPr>
            <a:normAutofit fontScale="90000"/>
          </a:bodyPr>
          <a:lstStyle/>
          <a:p>
            <a:r>
              <a:rPr lang="en-US" b="1" dirty="0" smtClean="0"/>
              <a:t>The Reporting Process </a:t>
            </a:r>
            <a:r>
              <a:rPr lang="en-US" dirty="0" smtClean="0"/>
              <a:t> </a:t>
            </a:r>
            <a:br>
              <a:rPr lang="en-US" dirty="0" smtClean="0"/>
            </a:br>
            <a:r>
              <a:rPr lang="en-US" dirty="0" smtClean="0"/>
              <a:t>The reporting process is illustrated in the following diagram: </a:t>
            </a:r>
            <a:br>
              <a:rPr lang="en-US" dirty="0" smtClean="0"/>
            </a:br>
            <a:endParaRPr lang="en-US" dirty="0"/>
          </a:p>
        </p:txBody>
      </p:sp>
      <p:pic>
        <p:nvPicPr>
          <p:cNvPr id="4" name="Content Placeholder 3"/>
          <p:cNvPicPr>
            <a:picLocks noGrp="1"/>
          </p:cNvPicPr>
          <p:nvPr>
            <p:ph idx="1"/>
          </p:nvPr>
        </p:nvPicPr>
        <p:blipFill>
          <a:blip r:embed="rId2"/>
          <a:stretch>
            <a:fillRect/>
          </a:stretch>
        </p:blipFill>
        <p:spPr bwMode="auto">
          <a:xfrm>
            <a:off x="2560447" y="2995422"/>
            <a:ext cx="5248656" cy="1705356"/>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Audit observations </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just"/>
            <a:r>
              <a:rPr lang="en-IN" dirty="0" smtClean="0"/>
              <a:t>An Audit Observation is defined as an area of potential control weakness, policy violation, financial misstatement, inefficiency in programme implementation and achievement of programme objectives, or other problematic issue identified during the audit.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normAutofit/>
          </a:bodyPr>
          <a:lstStyle/>
          <a:p>
            <a:pPr algn="just"/>
            <a:r>
              <a:rPr lang="en-IN" sz="3200" dirty="0" smtClean="0"/>
              <a:t>It is a good practice to develop audit observation in a modular fashion, containing the audit findings, conclusions and recommendations (where applicable) along with details of evidence, their sources and analysis, so that the portion containing audit findings, conclusions and recommendations can be used directly in the draft performance audit report.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Draft audit report </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just"/>
            <a:r>
              <a:rPr lang="en-IN" dirty="0" smtClean="0"/>
              <a:t>The draft audit report is to be prepared upon conclusion of the field audit of the controlling unit of the entity and all field units selected for audit. The purpose of preparation of the draft report is to seek formal response of the entity-in-chief (Secretary of the ministry/department).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049962"/>
          </a:xfrm>
        </p:spPr>
        <p:txBody>
          <a:bodyPr>
            <a:normAutofit/>
          </a:bodyPr>
          <a:lstStyle/>
          <a:p>
            <a:pPr algn="just"/>
            <a:r>
              <a:rPr lang="en-US" sz="3200" dirty="0" smtClean="0"/>
              <a:t>It is important that the draft report describes the objectives and scope of the audit to enable the reader understand the purpose of the audit. </a:t>
            </a:r>
            <a:br>
              <a:rPr lang="en-US" sz="3200" dirty="0" smtClean="0"/>
            </a:br>
            <a:r>
              <a:rPr lang="en-US" sz="3200" dirty="0"/>
              <a:t/>
            </a:r>
            <a:br>
              <a:rPr lang="en-US" sz="3200" dirty="0"/>
            </a:br>
            <a:r>
              <a:rPr lang="en-US" sz="3200" dirty="0" smtClean="0"/>
              <a:t>Any limitation imposed on the scope of the audit, the reasons thereof and efforts made to resolve it should be indicated in the draft report.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Response of the entity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a:bodyPr>
          <a:lstStyle/>
          <a:p>
            <a:pPr algn="just"/>
            <a:r>
              <a:rPr lang="en-IN" dirty="0" smtClean="0"/>
              <a:t>It is important that the entity is persuaded to provide written response to the draft audit report.</a:t>
            </a:r>
          </a:p>
          <a:p>
            <a:pPr algn="just"/>
            <a:r>
              <a:rPr lang="en-IN" dirty="0" smtClean="0"/>
              <a:t> This may be achieved through correspondence, personal meetings and presentation of the draft audit report. Since the audit report is presented to the Parliament/state legislature, it is crucial that the response of the entity has the approval of the Secretary of the ministry/department.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26</TotalTime>
  <Words>1147</Words>
  <Application>Microsoft Office PowerPoint</Application>
  <PresentationFormat>On-screen Show (4:3)</PresentationFormat>
  <Paragraphs>81</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Solstice</vt:lpstr>
      <vt:lpstr>Performance Audit</vt:lpstr>
      <vt:lpstr>PowerPoint Presentation</vt:lpstr>
      <vt:lpstr>Every performance audit is to culminate in a report containing the audit findings and recommendations. ‘On the completion of each audit assignment, the Auditor should prepare a written report setting out the audit observations and conclusions in an appropriate form.  Its content should be easy to understand, free from ambiguity and supported by sufficient, competent and relevant audit evidence and be independent, objective, fair, complete, accurate, constructive and concise’.  </vt:lpstr>
      <vt:lpstr>The Reporting Process   The reporting process is illustrated in the following diagram:  </vt:lpstr>
      <vt:lpstr>Audit observations  </vt:lpstr>
      <vt:lpstr>It is a good practice to develop audit observation in a modular fashion, containing the audit findings, conclusions and recommendations (where applicable) along with details of evidence, their sources and analysis, so that the portion containing audit findings, conclusions and recommendations can be used directly in the draft performance audit report. </vt:lpstr>
      <vt:lpstr>Draft audit report  </vt:lpstr>
      <vt:lpstr>It is important that the draft report describes the objectives and scope of the audit to enable the reader understand the purpose of the audit.   Any limitation imposed on the scope of the audit, the reasons thereof and efforts made to resolve it should be indicated in the draft report.   </vt:lpstr>
      <vt:lpstr>Response of the entity  </vt:lpstr>
      <vt:lpstr>Exit conference  </vt:lpstr>
      <vt:lpstr>Observations of the headquarters on draft report </vt:lpstr>
      <vt:lpstr>Draft Final report  </vt:lpstr>
      <vt:lpstr>Final report  </vt:lpstr>
      <vt:lpstr>The printed signature copies of the report are to be forwarded to the headquarters for signature of Comptroller and Auditor General.  The signed copies of the report should be forwarded to the government for placing it on the table of the Parliament/state legislatures. </vt:lpstr>
      <vt:lpstr>Characteristics of a good report </vt:lpstr>
      <vt:lpstr>The audit report should be complete i.e. all pertinent information required to satisfy the audit objective, including the information relating to the scope, criteria, evidence, conclusions and recommendations should be available in the report;  </vt:lpstr>
      <vt:lpstr>The objectivity of audit report is ensured through fair conclusions and balanced content and tone. A report is balanced if it does not focus on criticism alone but contains fair assessment or evaluation, which would mean that good performance should also be reported;  </vt:lpstr>
      <vt:lpstr>The audit report is convincing if the results of audit are presented persuasively and the conclusions and recommendations follow logically from the facts presented;  The report should be easy to read and understand; it should be concise, no longer than necessary to convey the audit opinion and conclusions;  </vt:lpstr>
      <vt:lpstr>Consistency of the report is secured by ensuring that it does not contain contradictory findings or conclusions in similar contexts or the conclusions on the same segment in different sections or parts of the report are not incompatible; </vt:lpstr>
      <vt:lpstr>The report is constructive if it manifests a remedial approach rather than a critical approach and includes appropriate recommendations;   The report adds value to the entity, if it is timely.</vt:lpstr>
      <vt:lpstr>Structure of the report  </vt:lpstr>
      <vt:lpstr>Audit implementation cycle  </vt:lpstr>
      <vt:lpstr>Timelines of Performance Audit  </vt:lpstr>
      <vt:lpstr>THANKS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STM</dc:title>
  <dc:creator/>
  <cp:lastModifiedBy>RTI</cp:lastModifiedBy>
  <cp:revision>15</cp:revision>
  <dcterms:created xsi:type="dcterms:W3CDTF">2006-08-16T00:00:00Z</dcterms:created>
  <dcterms:modified xsi:type="dcterms:W3CDTF">2015-06-25T10:06:28Z</dcterms:modified>
</cp:coreProperties>
</file>