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6"/>
  </p:notesMasterIdLst>
  <p:sldIdLst>
    <p:sldId id="257" r:id="rId2"/>
    <p:sldId id="28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87DC42-4787-4E9C-A832-A454A89780E4}"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B7D227-4E11-4E5D-A6F8-1E89892EBA35}" type="slidenum">
              <a:rPr lang="en-US" smtClean="0"/>
              <a:t>‹#›</a:t>
            </a:fld>
            <a:endParaRPr lang="en-US"/>
          </a:p>
        </p:txBody>
      </p:sp>
    </p:spTree>
    <p:extLst>
      <p:ext uri="{BB962C8B-B14F-4D97-AF65-F5344CB8AC3E}">
        <p14:creationId xmlns:p14="http://schemas.microsoft.com/office/powerpoint/2010/main" val="1873829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ltLang="en-US"/>
              <a:t>Performance Audit Course, RTI, Mumbai</a:t>
            </a:r>
          </a:p>
        </p:txBody>
      </p:sp>
      <p:sp>
        <p:nvSpPr>
          <p:cNvPr id="6" name="Rectangle 7"/>
          <p:cNvSpPr>
            <a:spLocks noGrp="1" noChangeArrowheads="1"/>
          </p:cNvSpPr>
          <p:nvPr>
            <p:ph type="sldNum" sz="quarter" idx="5"/>
          </p:nvPr>
        </p:nvSpPr>
        <p:spPr>
          <a:ln/>
        </p:spPr>
        <p:txBody>
          <a:bodyPr/>
          <a:lstStyle/>
          <a:p>
            <a:fld id="{B6624C69-B9F3-4B50-87F9-40C705D7B573}" type="slidenum">
              <a:rPr lang="en-US" altLang="en-US"/>
              <a:pPr/>
              <a:t>2</a:t>
            </a:fld>
            <a:endParaRPr lang="en-US" alt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4F92EEE-A9B1-44A8-B591-9269A2FE4B49}"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21287C-D807-4E56-A8A5-FF40FC7326D2}"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6BB44AE-BC23-4E1D-8DF3-560C7318804E}"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F7BA06-031F-4159-82C8-A49593114CFA}"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F67AAD4-5709-42C0-B930-271CDC442DE9}"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9687C92-6D9A-4176-B36F-DF3C48B948A3}"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330485B-CF05-4D84-9674-0F1B3C214902}"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57F3A12-9F4D-4046-8BA6-86FE3E0A4870}"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06EFB1B-E75F-4387-92AB-E0864A4F7C29}"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A2EA7B8-A336-47D8-B85D-FFF20CFBAFF4}"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1D7A83A-299B-4B94-A49D-0B1AD89046B8}"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8E93F37-D759-4CA5-A90A-6ABA45A157D1}"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981199"/>
          </a:xfrm>
        </p:spPr>
        <p:txBody>
          <a:bodyPr>
            <a:normAutofit fontScale="90000"/>
          </a:bodyPr>
          <a:lstStyle/>
          <a:p>
            <a:r>
              <a:rPr lang="en-US" sz="8000" dirty="0"/>
              <a:t>Performance Audit</a:t>
            </a:r>
          </a:p>
        </p:txBody>
      </p:sp>
      <p:sp>
        <p:nvSpPr>
          <p:cNvPr id="3" name="Subtitle 2"/>
          <p:cNvSpPr>
            <a:spLocks noGrp="1"/>
          </p:cNvSpPr>
          <p:nvPr>
            <p:ph type="subTitle" idx="1"/>
          </p:nvPr>
        </p:nvSpPr>
        <p:spPr>
          <a:xfrm>
            <a:off x="1371600" y="1828800"/>
            <a:ext cx="6400800" cy="3810000"/>
          </a:xfrm>
        </p:spPr>
        <p:txBody>
          <a:bodyPr>
            <a:noAutofit/>
          </a:bodyPr>
          <a:lstStyle/>
          <a:p>
            <a:r>
              <a:rPr lang="en-US" sz="6000" dirty="0" smtClean="0">
                <a:solidFill>
                  <a:schemeClr val="tx1"/>
                </a:solidFill>
              </a:rPr>
              <a:t> </a:t>
            </a:r>
          </a:p>
          <a:p>
            <a:r>
              <a:rPr lang="en-US" sz="6000" dirty="0" smtClean="0">
                <a:solidFill>
                  <a:schemeClr val="tx1"/>
                </a:solidFill>
              </a:rPr>
              <a:t>Mandate and General Principals</a:t>
            </a:r>
            <a:endParaRPr lang="en-US" sz="6000" dirty="0">
              <a:solidFill>
                <a:schemeClr val="tx1"/>
              </a:solidFill>
            </a:endParaRPr>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Criteria</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Auditors should establish suitable criteria which correspond to the audit questions and are related to the principles of economy, efficiency and effectiveness. </a:t>
            </a:r>
            <a:endParaRPr lang="en-US" dirty="0" smtClean="0"/>
          </a:p>
          <a:p>
            <a:r>
              <a:rPr lang="en-US" dirty="0" smtClean="0"/>
              <a:t>Criteria are the benchmarks used to evaluate the subject matter. Performance audit criteria are reasonable and audit specific standards of performance against which the economy, efficiency and effectiveness of operations can be evaluated and assessed.</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6583362"/>
          </a:xfrm>
        </p:spPr>
        <p:txBody>
          <a:bodyPr>
            <a:normAutofit/>
          </a:bodyPr>
          <a:lstStyle/>
          <a:p>
            <a:pPr algn="just"/>
            <a:r>
              <a:rPr lang="en-US" sz="3200" dirty="0" smtClean="0"/>
              <a:t>The criteria provide a basis for evaluating the evidence, developing audit findings and reaching conclusions on the audit objectives. </a:t>
            </a:r>
            <a:br>
              <a:rPr lang="en-US" sz="3200" dirty="0" smtClean="0"/>
            </a:br>
            <a:r>
              <a:rPr lang="en-US" sz="3200" dirty="0"/>
              <a:t/>
            </a:r>
            <a:br>
              <a:rPr lang="en-US" sz="3200" dirty="0"/>
            </a:br>
            <a:r>
              <a:rPr lang="en-US" sz="3200" dirty="0" smtClean="0"/>
              <a:t>They also form an important element in discussions within the Department’s audit team and with Department’s Management and in communication with the audited entities.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risk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Auditors should actively manage audit risk, which is the risk of obtaining incorrect or incomplete conclusions, providing unbalanced information or failing to add value for users. </a:t>
            </a:r>
            <a:endParaRPr lang="en-US" dirty="0" smtClean="0"/>
          </a:p>
          <a:p>
            <a:r>
              <a:rPr lang="en-US" dirty="0" smtClean="0"/>
              <a:t>Many topics in performance auditing are complex and politically sensitive. While simply avoiding such types of audits may reduce the risk of inaccuracy or incompleteness, it could also limit the possibility of providing important feedback for better governance and adding value by audit.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6278562"/>
          </a:xfrm>
        </p:spPr>
        <p:txBody>
          <a:bodyPr>
            <a:normAutofit/>
          </a:bodyPr>
          <a:lstStyle/>
          <a:p>
            <a:pPr algn="just"/>
            <a:r>
              <a:rPr lang="en-US" sz="3200" dirty="0" smtClean="0"/>
              <a:t>Dealing with audit risk is embedded in the whole process and methodology of performance audit. </a:t>
            </a:r>
            <a:br>
              <a:rPr lang="en-US" sz="3200" dirty="0" smtClean="0"/>
            </a:br>
            <a:r>
              <a:rPr lang="en-US" sz="3200" dirty="0"/>
              <a:t/>
            </a:r>
            <a:br>
              <a:rPr lang="en-US" sz="3200" dirty="0"/>
            </a:br>
            <a:r>
              <a:rPr lang="en-US" sz="3200" dirty="0" smtClean="0"/>
              <a:t>Audit planning documents should state the possible or known risks of the work envisaged and show how these risks will be handled.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Communication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Auditors should maintain effective and proper communication with the audited entities and other parties sharing the responsibility of the subject matter throughout the audit process and define the content, process and recipients of communication for each audit.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Autofit/>
          </a:bodyPr>
          <a:lstStyle/>
          <a:p>
            <a:pPr algn="l"/>
            <a:r>
              <a:rPr lang="en-IN" sz="3200" dirty="0" smtClean="0"/>
              <a:t>Auditors should identify the responsible parties and other key stakeholders and take the initiative in establishing effective two way communication.</a:t>
            </a:r>
            <a:br>
              <a:rPr lang="en-IN" sz="3200" dirty="0" smtClean="0"/>
            </a:br>
            <a:r>
              <a:rPr lang="en-IN" sz="3200" dirty="0" smtClean="0"/>
              <a:t> With good communication, auditors can improve access to information sources and to data and opinions from the audited entity. Using communication channels to explain the purpose of the performance audit to stakeholders also increases the likelihood that audit recommendations will be implemented.</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6202362"/>
          </a:xfrm>
        </p:spPr>
        <p:txBody>
          <a:bodyPr>
            <a:noAutofit/>
          </a:bodyPr>
          <a:lstStyle/>
          <a:p>
            <a:pPr algn="just"/>
            <a:r>
              <a:rPr lang="en-US" sz="3200" dirty="0" smtClean="0"/>
              <a:t>Audited entities should be given an opportunity to comment on the audit findings, conclusions and recommendations before the Department issues its audit report. </a:t>
            </a:r>
            <a:br>
              <a:rPr lang="en-US" sz="3200" dirty="0" smtClean="0"/>
            </a:br>
            <a:r>
              <a:rPr lang="en-US" sz="3200" dirty="0"/>
              <a:t/>
            </a:r>
            <a:br>
              <a:rPr lang="en-US" sz="3200" dirty="0"/>
            </a:br>
            <a:r>
              <a:rPr lang="en-US" sz="3200" dirty="0" smtClean="0"/>
              <a:t>Any disagreements should be </a:t>
            </a:r>
            <a:r>
              <a:rPr lang="en-US" sz="3200" dirty="0" err="1" smtClean="0"/>
              <a:t>analysed</a:t>
            </a:r>
            <a:r>
              <a:rPr lang="en-US" sz="3200" dirty="0" smtClean="0"/>
              <a:t> and factual errors corrected. The examination of feedback should be recorded in working papers so that changes to the draft audit report, or reasons for not making changes, are documented.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Skills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IN" dirty="0" smtClean="0"/>
              <a:t>Collectively, the audit team should have the necessary professional competence to perform the audit.</a:t>
            </a:r>
          </a:p>
          <a:p>
            <a:r>
              <a:rPr lang="en-IN" dirty="0" smtClean="0"/>
              <a:t> This would include in addition to the knowledge of the domain of the audited entity, sound knowledge of auditing, research design, social science methods and investigation or evaluation techniques, as well as personal strengths such as analytical, writing and communication skills.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just"/>
            <a:r>
              <a:rPr lang="en-IN" sz="3200" dirty="0" smtClean="0"/>
              <a:t>Performance audits often involve a learning process and the development of methodology as part of the audit itself. </a:t>
            </a:r>
            <a:br>
              <a:rPr lang="en-IN" sz="3200" dirty="0" smtClean="0"/>
            </a:br>
            <a:r>
              <a:rPr lang="en-IN" sz="3200" dirty="0" smtClean="0"/>
              <a:t>On the job learning and training should therefore be available to auditors, who should maintain their professional skills through ongoing professional development.</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smtClean="0"/>
              <a:t>Professional judgment, and due care</a:t>
            </a:r>
            <a:endParaRPr lang="en-US" sz="3200" dirty="0"/>
          </a:p>
        </p:txBody>
      </p:sp>
      <p:sp>
        <p:nvSpPr>
          <p:cNvPr id="3" name="Content Placeholder 2"/>
          <p:cNvSpPr>
            <a:spLocks noGrp="1"/>
          </p:cNvSpPr>
          <p:nvPr>
            <p:ph idx="1"/>
          </p:nvPr>
        </p:nvSpPr>
        <p:spPr/>
        <p:txBody>
          <a:bodyPr>
            <a:normAutofit fontScale="92500" lnSpcReduction="10000"/>
          </a:bodyPr>
          <a:lstStyle/>
          <a:p>
            <a:r>
              <a:rPr lang="en-US" b="1" dirty="0" smtClean="0"/>
              <a:t>Auditors should exercise professional </a:t>
            </a:r>
            <a:r>
              <a:rPr lang="en-US" b="1" dirty="0" err="1" smtClean="0"/>
              <a:t>scepticism</a:t>
            </a:r>
            <a:r>
              <a:rPr lang="en-US" b="1" dirty="0" smtClean="0"/>
              <a:t>, but also be receptive and willing to innovate. </a:t>
            </a:r>
            <a:endParaRPr lang="en-US" dirty="0" smtClean="0"/>
          </a:p>
          <a:p>
            <a:r>
              <a:rPr lang="en-IN" dirty="0" smtClean="0"/>
              <a:t>It is vital that auditors exercise professional scepticism and adopt a critical approach, maintaining an objective distance from the information provided. </a:t>
            </a:r>
          </a:p>
          <a:p>
            <a:r>
              <a:rPr lang="en-IN" dirty="0" smtClean="0"/>
              <a:t>Auditors are expected to make rational assessments and discount their own personal preferences and those of others.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Rot="1" noChangeArrowheads="1"/>
          </p:cNvSpPr>
          <p:nvPr>
            <p:ph idx="1"/>
          </p:nvPr>
        </p:nvSpPr>
        <p:spPr>
          <a:xfrm>
            <a:off x="457200" y="838200"/>
            <a:ext cx="8388350" cy="5181600"/>
          </a:xfrm>
        </p:spPr>
        <p:txBody>
          <a:bodyPr/>
          <a:lstStyle/>
          <a:p>
            <a:pPr>
              <a:buClr>
                <a:schemeClr val="tx1"/>
              </a:buClr>
              <a:buFont typeface="Wingdings" pitchFamily="2" charset="2"/>
              <a:buChar char="q"/>
            </a:pPr>
            <a:r>
              <a:rPr lang="en-US" altLang="en-US" sz="2800" b="1" dirty="0"/>
              <a:t> Session Objectives</a:t>
            </a:r>
          </a:p>
          <a:p>
            <a:pPr lvl="1" algn="just">
              <a:buClr>
                <a:schemeClr val="tx1"/>
              </a:buClr>
            </a:pPr>
            <a:r>
              <a:rPr lang="en-US" altLang="en-US" dirty="0"/>
              <a:t>To introduce </a:t>
            </a:r>
            <a:r>
              <a:rPr lang="en-US" altLang="en-US" dirty="0" smtClean="0"/>
              <a:t>about the Mandate and principals of Performance Audit</a:t>
            </a:r>
            <a:endParaRPr lang="en-US" altLang="en-US" dirty="0"/>
          </a:p>
          <a:p>
            <a:pPr lvl="1" algn="just">
              <a:buClr>
                <a:schemeClr val="tx1"/>
              </a:buClr>
              <a:buFont typeface="Wingdings" pitchFamily="2" charset="2"/>
              <a:buNone/>
            </a:pPr>
            <a:endParaRPr lang="en-US" altLang="en-US" dirty="0"/>
          </a:p>
          <a:p>
            <a:pPr algn="just">
              <a:buClr>
                <a:schemeClr val="tx1"/>
              </a:buClr>
              <a:buFont typeface="Wingdings" pitchFamily="2" charset="2"/>
              <a:buChar char="q"/>
            </a:pPr>
            <a:r>
              <a:rPr lang="en-US" altLang="en-US" sz="2800" b="1" dirty="0"/>
              <a:t> Learning objective</a:t>
            </a:r>
          </a:p>
          <a:p>
            <a:pPr lvl="1" algn="just">
              <a:buClr>
                <a:schemeClr val="tx1"/>
              </a:buClr>
            </a:pPr>
            <a:r>
              <a:rPr lang="en-US" altLang="en-US" dirty="0">
                <a:ea typeface="MS Mincho" pitchFamily="49" charset="-128"/>
              </a:rPr>
              <a:t>By the end of session the participants </a:t>
            </a:r>
            <a:r>
              <a:rPr lang="en-US" altLang="en-US" dirty="0" smtClean="0">
                <a:ea typeface="MS Mincho" pitchFamily="49" charset="-128"/>
              </a:rPr>
              <a:t>would </a:t>
            </a:r>
            <a:r>
              <a:rPr lang="en-US" altLang="en-US" dirty="0">
                <a:ea typeface="MS Mincho" pitchFamily="49" charset="-128"/>
              </a:rPr>
              <a:t>be able to understand the </a:t>
            </a:r>
            <a:r>
              <a:rPr lang="en-US" altLang="en-US" dirty="0" smtClean="0">
                <a:ea typeface="MS Mincho" pitchFamily="49" charset="-128"/>
              </a:rPr>
              <a:t>learn general principals of Performance Audit.</a:t>
            </a:r>
            <a:endParaRPr lang="en-US" altLang="en-US" sz="2400" dirty="0">
              <a:ea typeface="MS Mincho" pitchFamily="49" charset="-128"/>
            </a:endParaRPr>
          </a:p>
          <a:p>
            <a:pPr algn="just"/>
            <a:endParaRPr lang="en-US" altLang="en-US" sz="2800" dirty="0"/>
          </a:p>
        </p:txBody>
      </p:sp>
      <p:sp>
        <p:nvSpPr>
          <p:cNvPr id="2" name="Footer Placeholder 1"/>
          <p:cNvSpPr>
            <a:spLocks noGrp="1"/>
          </p:cNvSpPr>
          <p:nvPr>
            <p:ph type="ftr" sz="quarter" idx="11"/>
          </p:nvPr>
        </p:nvSpPr>
        <p:spPr/>
        <p:txBody>
          <a:bodyPr/>
          <a:lstStyle/>
          <a:p>
            <a:r>
              <a:rPr lang="en-US" smtClean="0"/>
              <a:t>STM on Performance audit        RTI, Jaipur</a:t>
            </a:r>
            <a:endParaRPr lang="en-US"/>
          </a:p>
        </p:txBody>
      </p:sp>
    </p:spTree>
    <p:extLst>
      <p:ext uri="{BB962C8B-B14F-4D97-AF65-F5344CB8AC3E}">
        <p14:creationId xmlns:p14="http://schemas.microsoft.com/office/powerpoint/2010/main" val="3738877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Quality control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Auditors should apply procedures to safeguard quality, ensuring that the applicable requirements are met and placing emphasis on appropriate, balanced and fair reports that add value and answer the audit questions. </a:t>
            </a:r>
            <a:endParaRPr lang="en-US" dirty="0" smtClean="0"/>
          </a:p>
          <a:p>
            <a:r>
              <a:rPr lang="en-IN" dirty="0" smtClean="0"/>
              <a:t>A robust quality management system facilitates conducting of effective performance audits.  High quality of performance audits can only be expected if a sound quality management system exists within the Department.</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Materiality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Auditors should consider materiality at all stages of the audit process. Thought should be given not only to financial but also to social and political aspects of the subject matter, with the aim of delivering as much added value as possible. </a:t>
            </a:r>
            <a:endParaRPr lang="en-US" dirty="0" smtClean="0"/>
          </a:p>
          <a:p>
            <a:r>
              <a:rPr lang="en-IN" dirty="0" smtClean="0"/>
              <a:t>Materiality can be understood as the relative importance of a matter within the context in which it is being considered. The materiality of an audit topic should have regard to the magnitude of its impact.</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Documentation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pPr algn="just"/>
            <a:r>
              <a:rPr lang="en-US" b="1" dirty="0" smtClean="0"/>
              <a:t>Auditors should document the audit in accordance with the particular circumstances thereof. Information should be sufficiently complete and detailed to enable an experienced auditor having no previous connection with the audit to subsequently determine what work was done in order to arrive at the audit findings, conclusions and recommendations.</a:t>
            </a:r>
            <a:endParaRPr lang="en-US" dirty="0" smtClean="0"/>
          </a:p>
          <a:p>
            <a:pPr algn="just"/>
            <a:r>
              <a:rPr lang="en-IN" b="1" dirty="0" smtClean="0"/>
              <a:t>As in all audits, performance auditors should keep an adequate documentary record of the preparation, procedures and findings of each audit.</a:t>
            </a:r>
            <a:endParaRPr lang="en-US" b="1"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278562"/>
          </a:xfrm>
        </p:spPr>
        <p:txBody>
          <a:bodyPr>
            <a:normAutofit/>
          </a:bodyPr>
          <a:lstStyle/>
          <a:p>
            <a:pPr algn="just"/>
            <a:r>
              <a:rPr lang="en-US" sz="3200" dirty="0" smtClean="0"/>
              <a:t>Maintaining adequate documentation is not only part of safeguarding quality (e.g. by helping to ensure that delegated work has been performed satisfactorily and that the audit objectives have been achieved) but also of the Department and individual auditors’ professional development, as it can shape good practice for similar audits in the future. </a:t>
            </a:r>
            <a:br>
              <a:rPr lang="en-US" sz="3200" dirty="0" smtClean="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049962"/>
          </a:xfrm>
        </p:spPr>
        <p:txBody>
          <a:bodyPr>
            <a:normAutofit/>
          </a:bodyPr>
          <a:lstStyle/>
          <a:p>
            <a:r>
              <a:rPr lang="en-US" sz="6600" b="1" i="1" dirty="0" smtClean="0"/>
              <a:t>THANKS</a:t>
            </a:r>
            <a:endParaRPr lang="en-US" sz="66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Mandate for Performance Audit</a:t>
            </a:r>
            <a:endParaRPr lang="en-US" dirty="0"/>
          </a:p>
        </p:txBody>
      </p:sp>
      <p:sp>
        <p:nvSpPr>
          <p:cNvPr id="3" name="Content Placeholder 2"/>
          <p:cNvSpPr>
            <a:spLocks noGrp="1"/>
          </p:cNvSpPr>
          <p:nvPr>
            <p:ph idx="1"/>
          </p:nvPr>
        </p:nvSpPr>
        <p:spPr/>
        <p:txBody>
          <a:bodyPr>
            <a:normAutofit/>
          </a:bodyPr>
          <a:lstStyle/>
          <a:p>
            <a:pPr algn="just">
              <a:buNone/>
            </a:pPr>
            <a:r>
              <a:rPr lang="en-IN" dirty="0" smtClean="0"/>
              <a:t>    The audit mandate of the Department is derived from the Constitution of India.</a:t>
            </a:r>
          </a:p>
          <a:p>
            <a:pPr algn="just">
              <a:buNone/>
            </a:pPr>
            <a:endParaRPr lang="en-IN" dirty="0" smtClean="0"/>
          </a:p>
          <a:p>
            <a:pPr algn="just">
              <a:buNone/>
            </a:pPr>
            <a:r>
              <a:rPr lang="en-IN" dirty="0" smtClean="0"/>
              <a:t>	. The mandate of C&amp;AG of India for performance audits is described in Sections 13, 14, 15, 16, 17, 19 and 20 read with Section 23 of the CAG{DPC}Act,1971.</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pPr algn="just"/>
            <a:r>
              <a:rPr lang="en-IN" sz="3200" dirty="0" smtClean="0"/>
              <a:t>Chapter 7 of the Regulations on Audit and Accounts, 2007 provides the specific guidance on this subject.</a:t>
            </a:r>
            <a:br>
              <a:rPr lang="en-IN" sz="3200" dirty="0" smtClean="0"/>
            </a:br>
            <a:r>
              <a:rPr lang="en-IN" sz="3200" dirty="0" smtClean="0"/>
              <a:t> </a:t>
            </a:r>
            <a:br>
              <a:rPr lang="en-IN" sz="3200" dirty="0" smtClean="0"/>
            </a:br>
            <a:r>
              <a:rPr lang="en-IN" sz="3200" dirty="0" smtClean="0"/>
              <a:t>Regulation 68 defines performance audit as an independent assessment or examination of the extent to which an organisation, programme or scheme operates economically, efficiently and effectively.</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General Principles </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smtClean="0"/>
          </a:p>
          <a:p>
            <a:endParaRPr lang="en-US" dirty="0"/>
          </a:p>
          <a:p>
            <a:pPr marL="0" indent="0">
              <a:buNone/>
            </a:pPr>
            <a:r>
              <a:rPr lang="en-US" dirty="0" smtClean="0"/>
              <a:t>The General Principles of performance auditing give guidance on those aspects of performance auditing that are relevant through out the audit process as implemented in the Department.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Ethics and Independence</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dirty="0" smtClean="0"/>
              <a:t>Auditor should comply with the relevant ethical requirements and be independent.  </a:t>
            </a:r>
            <a:endParaRPr lang="en-US" dirty="0" smtClean="0"/>
          </a:p>
          <a:p>
            <a:r>
              <a:rPr lang="en-IN" dirty="0" smtClean="0"/>
              <a:t>The Code of Ethics adopted by Department spells out the ethical requirements on the part of the auditors while discharging their professional obligations.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Objective </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b="1" dirty="0" smtClean="0"/>
              <a:t>Auditors should set a clearly defined audit objective that relates to the principles of economy, efficiency and effectiveness. </a:t>
            </a:r>
            <a:endParaRPr lang="en-US" dirty="0" smtClean="0"/>
          </a:p>
          <a:p>
            <a:r>
              <a:rPr lang="en-IN" dirty="0" smtClean="0"/>
              <a:t>The audit objective determines the approach and design of the engagement. Audit objectives could be descriptive (How are the things?), normative (are things as they ought to be?) and analytical (why are things not as they ought to be?).</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Audit approach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b="1" dirty="0" smtClean="0"/>
              <a:t>Auditors should choose a result, problem or system-oriented approach, or a combination thereof, to facilitate the soundness of audit design. </a:t>
            </a:r>
            <a:endParaRPr lang="en-US" dirty="0" smtClean="0"/>
          </a:p>
          <a:p>
            <a:r>
              <a:rPr lang="en-IN" dirty="0" smtClean="0"/>
              <a:t>The overall audit approach is a central element of any audit. It determines the nature of the examination to be made. It also defines the necessary knowledge, information, data, the audit procedures and analysis required.</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78562"/>
          </a:xfrm>
        </p:spPr>
        <p:txBody>
          <a:bodyPr>
            <a:noAutofit/>
          </a:bodyPr>
          <a:lstStyle/>
          <a:p>
            <a:pPr algn="just"/>
            <a:r>
              <a:rPr lang="en-US" sz="2800" dirty="0" smtClean="0"/>
              <a:t>Performance auditing generally follows one of three approaches: </a:t>
            </a:r>
            <a:br>
              <a:rPr lang="en-US" sz="2800" dirty="0" smtClean="0"/>
            </a:br>
            <a:r>
              <a:rPr lang="en-US" sz="2800" dirty="0" smtClean="0"/>
              <a:t>- a system-oriented approach, which examines the proper functioning of management systems, e.g. financial management systems; </a:t>
            </a:r>
            <a:br>
              <a:rPr lang="en-US" sz="2800" dirty="0" smtClean="0"/>
            </a:br>
            <a:r>
              <a:rPr lang="en-US" sz="2800" dirty="0" smtClean="0"/>
              <a:t>- a result-oriented approach, which assesses whether outcome or output objectives have been achieved as intended or </a:t>
            </a:r>
            <a:r>
              <a:rPr lang="en-US" sz="2800" dirty="0" err="1" smtClean="0"/>
              <a:t>programmes</a:t>
            </a:r>
            <a:r>
              <a:rPr lang="en-US" sz="2800" dirty="0" smtClean="0"/>
              <a:t> and services are operating as intended; </a:t>
            </a:r>
            <a:br>
              <a:rPr lang="en-US" sz="2800" dirty="0" smtClean="0"/>
            </a:br>
            <a:r>
              <a:rPr lang="en-US" sz="2800" dirty="0" smtClean="0"/>
              <a:t>- a problem-oriented approach, which examines, verifies and analyses the causes of particular problems or deviations from criteria. </a:t>
            </a:r>
            <a:br>
              <a:rPr lang="en-US" sz="2800" dirty="0" smtClean="0"/>
            </a:br>
            <a:endParaRPr lang="en-US" sz="28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TotalTime>
  <Words>1166</Words>
  <Application>Microsoft Office PowerPoint</Application>
  <PresentationFormat>On-screen Show (4:3)</PresentationFormat>
  <Paragraphs>84</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vt:lpstr>
      <vt:lpstr>PowerPoint Presentation</vt:lpstr>
      <vt:lpstr>Mandate for Performance Audit</vt:lpstr>
      <vt:lpstr>Chapter 7 of the Regulations on Audit and Accounts, 2007 provides the specific guidance on this subject.   Regulation 68 defines performance audit as an independent assessment or examination of the extent to which an organisation, programme or scheme operates economically, efficiently and effectively.</vt:lpstr>
      <vt:lpstr>General Principles  </vt:lpstr>
      <vt:lpstr>Ethics and Independence </vt:lpstr>
      <vt:lpstr>Audit Objective  </vt:lpstr>
      <vt:lpstr>Audit approach  </vt:lpstr>
      <vt:lpstr>Performance auditing generally follows one of three approaches:  - a system-oriented approach, which examines the proper functioning of management systems, e.g. financial management systems;  - a result-oriented approach, which assesses whether outcome or output objectives have been achieved as intended or programmes and services are operating as intended;  - a problem-oriented approach, which examines, verifies and analyses the causes of particular problems or deviations from criteria.  </vt:lpstr>
      <vt:lpstr>Audit Criteria  </vt:lpstr>
      <vt:lpstr>The criteria provide a basis for evaluating the evidence, developing audit findings and reaching conclusions on the audit objectives.   They also form an important element in discussions within the Department’s audit team and with Department’s Management and in communication with the audited entities.  </vt:lpstr>
      <vt:lpstr>Audit risk  </vt:lpstr>
      <vt:lpstr>Dealing with audit risk is embedded in the whole process and methodology of performance audit.   Audit planning documents should state the possible or known risks of the work envisaged and show how these risks will be handled.  </vt:lpstr>
      <vt:lpstr>Communication  </vt:lpstr>
      <vt:lpstr>Auditors should identify the responsible parties and other key stakeholders and take the initiative in establishing effective two way communication.  With good communication, auditors can improve access to information sources and to data and opinions from the audited entity. Using communication channels to explain the purpose of the performance audit to stakeholders also increases the likelihood that audit recommendations will be implemented.</vt:lpstr>
      <vt:lpstr>Audited entities should be given an opportunity to comment on the audit findings, conclusions and recommendations before the Department issues its audit report.   Any disagreements should be analysed and factual errors corrected. The examination of feedback should be recorded in working papers so that changes to the draft audit report, or reasons for not making changes, are documented.  </vt:lpstr>
      <vt:lpstr>Skills </vt:lpstr>
      <vt:lpstr>Performance audits often involve a learning process and the development of methodology as part of the audit itself.  On the job learning and training should therefore be available to auditors, who should maintain their professional skills through ongoing professional development.</vt:lpstr>
      <vt:lpstr>Professional judgment, and due care</vt:lpstr>
      <vt:lpstr>Quality control  </vt:lpstr>
      <vt:lpstr>Materiality  </vt:lpstr>
      <vt:lpstr>Documentation  </vt:lpstr>
      <vt:lpstr>Maintaining adequate documentation is not only part of safeguarding quality (e.g. by helping to ensure that delegated work has been performed satisfactorily and that the audit objectives have been achieved) but also of the Department and individual auditors’ professional development, as it can shape good practice for similar audits in the future.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cp:lastModifiedBy>RTI</cp:lastModifiedBy>
  <cp:revision>18</cp:revision>
  <dcterms:created xsi:type="dcterms:W3CDTF">2006-08-16T00:00:00Z</dcterms:created>
  <dcterms:modified xsi:type="dcterms:W3CDTF">2015-06-25T10:01:59Z</dcterms:modified>
</cp:coreProperties>
</file>